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6"/>
    <p:sldId id="257" r:id="rId37"/>
    <p:sldId id="258" r:id="rId38"/>
    <p:sldId id="259" r:id="rId39"/>
    <p:sldId id="260" r:id="rId40"/>
    <p:sldId id="261" r:id="rId41"/>
    <p:sldId id="262" r:id="rId42"/>
    <p:sldId id="263" r:id="rId43"/>
    <p:sldId id="264" r:id="rId44"/>
    <p:sldId id="265" r:id="rId45"/>
    <p:sldId id="266" r:id="rId46"/>
    <p:sldId id="267" r:id="rId47"/>
    <p:sldId id="268" r:id="rId48"/>
    <p:sldId id="269" r:id="rId49"/>
    <p:sldId id="270" r:id="rId50"/>
    <p:sldId id="271" r:id="rId51"/>
  </p:sldIdLst>
  <p:sldSz cx="18288000" cy="10287000"/>
  <p:notesSz cx="6858000" cy="9144000"/>
  <p:embeddedFontLst>
    <p:embeddedFont>
      <p:font typeface="Oswald" charset="1" panose="00000500000000000000"/>
      <p:regular r:id="rId6"/>
    </p:embeddedFont>
    <p:embeddedFont>
      <p:font typeface="Oswald Bold" charset="1" panose="00000800000000000000"/>
      <p:regular r:id="rId7"/>
    </p:embeddedFont>
    <p:embeddedFont>
      <p:font typeface="Glacial Indifference" charset="1" panose="00000000000000000000"/>
      <p:regular r:id="rId8"/>
    </p:embeddedFont>
    <p:embeddedFont>
      <p:font typeface="Glacial Indifference Bold" charset="1" panose="00000800000000000000"/>
      <p:regular r:id="rId9"/>
    </p:embeddedFont>
    <p:embeddedFont>
      <p:font typeface="Glacial Indifference Italics" charset="1" panose="00000000000000000000"/>
      <p:regular r:id="rId10"/>
    </p:embeddedFont>
    <p:embeddedFont>
      <p:font typeface="Glacial Indifference Bold Italics" charset="1" panose="00000800000000000000"/>
      <p:regular r:id="rId11"/>
    </p:embeddedFont>
    <p:embeddedFont>
      <p:font typeface="Arimo" charset="1" panose="020B0604020202020204"/>
      <p:regular r:id="rId12"/>
    </p:embeddedFont>
    <p:embeddedFont>
      <p:font typeface="Arimo Bold" charset="1" panose="020B0704020202020204"/>
      <p:regular r:id="rId13"/>
    </p:embeddedFont>
    <p:embeddedFont>
      <p:font typeface="Arimo Italics" charset="1" panose="020B0604020202090204"/>
      <p:regular r:id="rId14"/>
    </p:embeddedFont>
    <p:embeddedFont>
      <p:font typeface="Arimo Bold Italics" charset="1" panose="020B0704020202090204"/>
      <p:regular r:id="rId15"/>
    </p:embeddedFont>
    <p:embeddedFont>
      <p:font typeface="Open Sans Extra Bold" charset="1" panose="020B0906030804020204"/>
      <p:regular r:id="rId16"/>
    </p:embeddedFont>
    <p:embeddedFont>
      <p:font typeface="Open Sans Extra Bold Italics" charset="1" panose="020B0906030804020204"/>
      <p:regular r:id="rId17"/>
    </p:embeddedFont>
    <p:embeddedFont>
      <p:font typeface="Montserrat" charset="1" panose="00000500000000000000"/>
      <p:regular r:id="rId18"/>
    </p:embeddedFont>
    <p:embeddedFont>
      <p:font typeface="Montserrat Bold" charset="1" panose="00000800000000000000"/>
      <p:regular r:id="rId19"/>
    </p:embeddedFont>
    <p:embeddedFont>
      <p:font typeface="Montserrat Italics" charset="1" panose="00000500000000000000"/>
      <p:regular r:id="rId20"/>
    </p:embeddedFont>
    <p:embeddedFont>
      <p:font typeface="Montserrat Bold Italics" charset="1" panose="00000800000000000000"/>
      <p:regular r:id="rId21"/>
    </p:embeddedFont>
    <p:embeddedFont>
      <p:font typeface="Montserrat Thin" charset="1" panose="00000300000000000000"/>
      <p:regular r:id="rId22"/>
    </p:embeddedFont>
    <p:embeddedFont>
      <p:font typeface="Montserrat Thin Italics" charset="1" panose="00000300000000000000"/>
      <p:regular r:id="rId23"/>
    </p:embeddedFont>
    <p:embeddedFont>
      <p:font typeface="Montserrat Extra-Light" charset="1" panose="00000300000000000000"/>
      <p:regular r:id="rId24"/>
    </p:embeddedFont>
    <p:embeddedFont>
      <p:font typeface="Montserrat Extra-Light Italics" charset="1" panose="00000300000000000000"/>
      <p:regular r:id="rId25"/>
    </p:embeddedFont>
    <p:embeddedFont>
      <p:font typeface="Montserrat Light" charset="1" panose="00000400000000000000"/>
      <p:regular r:id="rId26"/>
    </p:embeddedFont>
    <p:embeddedFont>
      <p:font typeface="Montserrat Light Italics" charset="1" panose="00000400000000000000"/>
      <p:regular r:id="rId27"/>
    </p:embeddedFont>
    <p:embeddedFont>
      <p:font typeface="Montserrat Medium" charset="1" panose="00000600000000000000"/>
      <p:regular r:id="rId28"/>
    </p:embeddedFont>
    <p:embeddedFont>
      <p:font typeface="Montserrat Medium Italics" charset="1" panose="00000600000000000000"/>
      <p:regular r:id="rId29"/>
    </p:embeddedFont>
    <p:embeddedFont>
      <p:font typeface="Montserrat Semi-Bold" charset="1" panose="00000700000000000000"/>
      <p:regular r:id="rId30"/>
    </p:embeddedFont>
    <p:embeddedFont>
      <p:font typeface="Montserrat Semi-Bold Italics" charset="1" panose="00000700000000000000"/>
      <p:regular r:id="rId31"/>
    </p:embeddedFont>
    <p:embeddedFont>
      <p:font typeface="Montserrat Ultra-Bold" charset="1" panose="00000900000000000000"/>
      <p:regular r:id="rId32"/>
    </p:embeddedFont>
    <p:embeddedFont>
      <p:font typeface="Montserrat Ultra-Bold Italics" charset="1" panose="00000900000000000000"/>
      <p:regular r:id="rId33"/>
    </p:embeddedFont>
    <p:embeddedFont>
      <p:font typeface="Montserrat Heavy" charset="1" panose="00000A00000000000000"/>
      <p:regular r:id="rId34"/>
    </p:embeddedFont>
    <p:embeddedFont>
      <p:font typeface="Montserrat Heavy Italics" charset="1" panose="00000A0000000000000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slides/slide1.xml" Type="http://schemas.openxmlformats.org/officeDocument/2006/relationships/slide"/><Relationship Id="rId37" Target="slides/slide2.xml" Type="http://schemas.openxmlformats.org/officeDocument/2006/relationships/slide"/><Relationship Id="rId38" Target="slides/slide3.xml" Type="http://schemas.openxmlformats.org/officeDocument/2006/relationships/slide"/><Relationship Id="rId39" Target="slides/slide4.xml" Type="http://schemas.openxmlformats.org/officeDocument/2006/relationships/slide"/><Relationship Id="rId4" Target="theme/theme1.xml" Type="http://schemas.openxmlformats.org/officeDocument/2006/relationships/theme"/><Relationship Id="rId40" Target="slides/slide5.xml" Type="http://schemas.openxmlformats.org/officeDocument/2006/relationships/slide"/><Relationship Id="rId41" Target="slides/slide6.xml" Type="http://schemas.openxmlformats.org/officeDocument/2006/relationships/slide"/><Relationship Id="rId42" Target="slides/slide7.xml" Type="http://schemas.openxmlformats.org/officeDocument/2006/relationships/slide"/><Relationship Id="rId43" Target="slides/slide8.xml" Type="http://schemas.openxmlformats.org/officeDocument/2006/relationships/slide"/><Relationship Id="rId44" Target="slides/slide9.xml" Type="http://schemas.openxmlformats.org/officeDocument/2006/relationships/slide"/><Relationship Id="rId45" Target="slides/slide10.xml" Type="http://schemas.openxmlformats.org/officeDocument/2006/relationships/slide"/><Relationship Id="rId46" Target="slides/slide11.xml" Type="http://schemas.openxmlformats.org/officeDocument/2006/relationships/slide"/><Relationship Id="rId47" Target="slides/slide12.xml" Type="http://schemas.openxmlformats.org/officeDocument/2006/relationships/slide"/><Relationship Id="rId48" Target="slides/slide13.xml" Type="http://schemas.openxmlformats.org/officeDocument/2006/relationships/slide"/><Relationship Id="rId49" Target="slides/slide14.xml" Type="http://schemas.openxmlformats.org/officeDocument/2006/relationships/slide"/><Relationship Id="rId5" Target="tableStyles.xml" Type="http://schemas.openxmlformats.org/officeDocument/2006/relationships/tableStyles"/><Relationship Id="rId50" Target="slides/slide15.xml" Type="http://schemas.openxmlformats.org/officeDocument/2006/relationships/slide"/><Relationship Id="rId51" Target="slides/slide16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media/image4.pn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34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32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5400000">
            <a:off x="-415042" y="-6498590"/>
            <a:ext cx="6274575" cy="12450233"/>
            <a:chOff x="0" y="0"/>
            <a:chExt cx="3165983" cy="6282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318" y="4318"/>
              <a:ext cx="3157347" cy="6273419"/>
            </a:xfrm>
            <a:custGeom>
              <a:avLst/>
              <a:gdLst/>
              <a:ahLst/>
              <a:cxnLst/>
              <a:rect r="r" b="b" t="t" l="l"/>
              <a:pathLst>
                <a:path h="6273419" w="3157347">
                  <a:moveTo>
                    <a:pt x="3049651" y="6273419"/>
                  </a:moveTo>
                  <a:lnTo>
                    <a:pt x="107696" y="6273419"/>
                  </a:lnTo>
                  <a:cubicBezTo>
                    <a:pt x="48260" y="6273419"/>
                    <a:pt x="0" y="6225286"/>
                    <a:pt x="0" y="6165723"/>
                  </a:cubicBezTo>
                  <a:lnTo>
                    <a:pt x="0" y="1578737"/>
                  </a:lnTo>
                  <a:cubicBezTo>
                    <a:pt x="0" y="706882"/>
                    <a:pt x="706882" y="0"/>
                    <a:pt x="1578737" y="0"/>
                  </a:cubicBezTo>
                  <a:lnTo>
                    <a:pt x="1578737" y="0"/>
                  </a:lnTo>
                  <a:cubicBezTo>
                    <a:pt x="2450592" y="0"/>
                    <a:pt x="3157347" y="706755"/>
                    <a:pt x="3157347" y="1578610"/>
                  </a:cubicBezTo>
                  <a:lnTo>
                    <a:pt x="3157347" y="6165723"/>
                  </a:lnTo>
                  <a:cubicBezTo>
                    <a:pt x="3157347" y="6225286"/>
                    <a:pt x="3109087" y="6273419"/>
                    <a:pt x="3049651" y="6273419"/>
                  </a:cubicBezTo>
                  <a:close/>
                </a:path>
              </a:pathLst>
            </a:custGeom>
            <a:solidFill>
              <a:srgbClr val="384F7E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166110" cy="6282055"/>
            </a:xfrm>
            <a:custGeom>
              <a:avLst/>
              <a:gdLst/>
              <a:ahLst/>
              <a:cxnLst/>
              <a:rect r="r" b="b" t="t" l="l"/>
              <a:pathLst>
                <a:path h="6282055" w="3166110">
                  <a:moveTo>
                    <a:pt x="3053969" y="6282055"/>
                  </a:moveTo>
                  <a:lnTo>
                    <a:pt x="112014" y="6282055"/>
                  </a:lnTo>
                  <a:cubicBezTo>
                    <a:pt x="50292" y="6282055"/>
                    <a:pt x="0" y="6231763"/>
                    <a:pt x="0" y="6170041"/>
                  </a:cubicBezTo>
                  <a:lnTo>
                    <a:pt x="0" y="1583055"/>
                  </a:lnTo>
                  <a:cubicBezTo>
                    <a:pt x="0" y="1369314"/>
                    <a:pt x="41910" y="1162050"/>
                    <a:pt x="124460" y="966851"/>
                  </a:cubicBezTo>
                  <a:cubicBezTo>
                    <a:pt x="204216" y="778383"/>
                    <a:pt x="318389" y="609092"/>
                    <a:pt x="463677" y="463677"/>
                  </a:cubicBezTo>
                  <a:cubicBezTo>
                    <a:pt x="608965" y="318262"/>
                    <a:pt x="778256" y="204089"/>
                    <a:pt x="966851" y="124460"/>
                  </a:cubicBezTo>
                  <a:cubicBezTo>
                    <a:pt x="1161923" y="41910"/>
                    <a:pt x="1369314" y="0"/>
                    <a:pt x="1583055" y="0"/>
                  </a:cubicBezTo>
                  <a:cubicBezTo>
                    <a:pt x="1796796" y="0"/>
                    <a:pt x="2004060" y="41910"/>
                    <a:pt x="2199259" y="124460"/>
                  </a:cubicBezTo>
                  <a:cubicBezTo>
                    <a:pt x="2387727" y="204216"/>
                    <a:pt x="2557018" y="318389"/>
                    <a:pt x="2702433" y="463677"/>
                  </a:cubicBezTo>
                  <a:cubicBezTo>
                    <a:pt x="2847848" y="609092"/>
                    <a:pt x="2961894" y="778383"/>
                    <a:pt x="3041650" y="966851"/>
                  </a:cubicBezTo>
                  <a:cubicBezTo>
                    <a:pt x="3124200" y="1162050"/>
                    <a:pt x="3166110" y="1369314"/>
                    <a:pt x="3166110" y="1583055"/>
                  </a:cubicBezTo>
                  <a:lnTo>
                    <a:pt x="3166110" y="6170168"/>
                  </a:lnTo>
                  <a:cubicBezTo>
                    <a:pt x="3165983" y="6231890"/>
                    <a:pt x="3115818" y="6282055"/>
                    <a:pt x="3053969" y="6282055"/>
                  </a:cubicBezTo>
                  <a:close/>
                  <a:moveTo>
                    <a:pt x="1583055" y="8763"/>
                  </a:moveTo>
                  <a:cubicBezTo>
                    <a:pt x="1370584" y="8763"/>
                    <a:pt x="1164336" y="50419"/>
                    <a:pt x="970280" y="132461"/>
                  </a:cubicBezTo>
                  <a:cubicBezTo>
                    <a:pt x="782828" y="211709"/>
                    <a:pt x="614426" y="325247"/>
                    <a:pt x="469900" y="469900"/>
                  </a:cubicBezTo>
                  <a:cubicBezTo>
                    <a:pt x="325374" y="614553"/>
                    <a:pt x="211709" y="782701"/>
                    <a:pt x="132461" y="970280"/>
                  </a:cubicBezTo>
                  <a:cubicBezTo>
                    <a:pt x="50419" y="1164336"/>
                    <a:pt x="8763" y="1370584"/>
                    <a:pt x="8763" y="1583055"/>
                  </a:cubicBezTo>
                  <a:lnTo>
                    <a:pt x="8763" y="6170168"/>
                  </a:lnTo>
                  <a:cubicBezTo>
                    <a:pt x="8763" y="6227064"/>
                    <a:pt x="55118" y="6273419"/>
                    <a:pt x="112014" y="6273419"/>
                  </a:cubicBezTo>
                  <a:lnTo>
                    <a:pt x="3053969" y="6273419"/>
                  </a:lnTo>
                  <a:cubicBezTo>
                    <a:pt x="3110865" y="6273419"/>
                    <a:pt x="3157220" y="6227064"/>
                    <a:pt x="3157220" y="6170168"/>
                  </a:cubicBezTo>
                  <a:lnTo>
                    <a:pt x="3157220" y="1583055"/>
                  </a:lnTo>
                  <a:cubicBezTo>
                    <a:pt x="3157220" y="1370584"/>
                    <a:pt x="3115564" y="1164336"/>
                    <a:pt x="3033522" y="970280"/>
                  </a:cubicBezTo>
                  <a:cubicBezTo>
                    <a:pt x="2954274" y="782828"/>
                    <a:pt x="2840736" y="614426"/>
                    <a:pt x="2696083" y="469900"/>
                  </a:cubicBezTo>
                  <a:cubicBezTo>
                    <a:pt x="2551557" y="325374"/>
                    <a:pt x="2383155" y="211836"/>
                    <a:pt x="2195703" y="132461"/>
                  </a:cubicBezTo>
                  <a:cubicBezTo>
                    <a:pt x="2001647" y="50292"/>
                    <a:pt x="1795526" y="8763"/>
                    <a:pt x="1583055" y="8763"/>
                  </a:cubicBezTo>
                  <a:close/>
                </a:path>
              </a:pathLst>
            </a:custGeom>
            <a:solidFill>
              <a:srgbClr val="132232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-5400000">
            <a:off x="11519156" y="5514549"/>
            <a:ext cx="6274575" cy="12450233"/>
            <a:chOff x="0" y="0"/>
            <a:chExt cx="3165983" cy="628205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318" y="4318"/>
              <a:ext cx="3157347" cy="6273419"/>
            </a:xfrm>
            <a:custGeom>
              <a:avLst/>
              <a:gdLst/>
              <a:ahLst/>
              <a:cxnLst/>
              <a:rect r="r" b="b" t="t" l="l"/>
              <a:pathLst>
                <a:path h="6273419" w="3157347">
                  <a:moveTo>
                    <a:pt x="3049651" y="6273419"/>
                  </a:moveTo>
                  <a:lnTo>
                    <a:pt x="107696" y="6273419"/>
                  </a:lnTo>
                  <a:cubicBezTo>
                    <a:pt x="48260" y="6273419"/>
                    <a:pt x="0" y="6225286"/>
                    <a:pt x="0" y="6165723"/>
                  </a:cubicBezTo>
                  <a:lnTo>
                    <a:pt x="0" y="1578737"/>
                  </a:lnTo>
                  <a:cubicBezTo>
                    <a:pt x="0" y="706882"/>
                    <a:pt x="706882" y="0"/>
                    <a:pt x="1578737" y="0"/>
                  </a:cubicBezTo>
                  <a:lnTo>
                    <a:pt x="1578737" y="0"/>
                  </a:lnTo>
                  <a:cubicBezTo>
                    <a:pt x="2450592" y="0"/>
                    <a:pt x="3157347" y="706755"/>
                    <a:pt x="3157347" y="1578610"/>
                  </a:cubicBezTo>
                  <a:lnTo>
                    <a:pt x="3157347" y="6165723"/>
                  </a:lnTo>
                  <a:cubicBezTo>
                    <a:pt x="3157347" y="6225286"/>
                    <a:pt x="3109087" y="6273419"/>
                    <a:pt x="3049651" y="6273419"/>
                  </a:cubicBezTo>
                  <a:close/>
                </a:path>
              </a:pathLst>
            </a:custGeom>
            <a:solidFill>
              <a:srgbClr val="384F7E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66110" cy="6282055"/>
            </a:xfrm>
            <a:custGeom>
              <a:avLst/>
              <a:gdLst/>
              <a:ahLst/>
              <a:cxnLst/>
              <a:rect r="r" b="b" t="t" l="l"/>
              <a:pathLst>
                <a:path h="6282055" w="3166110">
                  <a:moveTo>
                    <a:pt x="3053969" y="6282055"/>
                  </a:moveTo>
                  <a:lnTo>
                    <a:pt x="112014" y="6282055"/>
                  </a:lnTo>
                  <a:cubicBezTo>
                    <a:pt x="50292" y="6282055"/>
                    <a:pt x="0" y="6231763"/>
                    <a:pt x="0" y="6170041"/>
                  </a:cubicBezTo>
                  <a:lnTo>
                    <a:pt x="0" y="1583055"/>
                  </a:lnTo>
                  <a:cubicBezTo>
                    <a:pt x="0" y="1369314"/>
                    <a:pt x="41910" y="1162050"/>
                    <a:pt x="124460" y="966851"/>
                  </a:cubicBezTo>
                  <a:cubicBezTo>
                    <a:pt x="204216" y="778383"/>
                    <a:pt x="318389" y="609092"/>
                    <a:pt x="463677" y="463677"/>
                  </a:cubicBezTo>
                  <a:cubicBezTo>
                    <a:pt x="608965" y="318262"/>
                    <a:pt x="778256" y="204089"/>
                    <a:pt x="966851" y="124460"/>
                  </a:cubicBezTo>
                  <a:cubicBezTo>
                    <a:pt x="1161923" y="41910"/>
                    <a:pt x="1369314" y="0"/>
                    <a:pt x="1583055" y="0"/>
                  </a:cubicBezTo>
                  <a:cubicBezTo>
                    <a:pt x="1796796" y="0"/>
                    <a:pt x="2004060" y="41910"/>
                    <a:pt x="2199259" y="124460"/>
                  </a:cubicBezTo>
                  <a:cubicBezTo>
                    <a:pt x="2387727" y="204216"/>
                    <a:pt x="2557018" y="318389"/>
                    <a:pt x="2702433" y="463677"/>
                  </a:cubicBezTo>
                  <a:cubicBezTo>
                    <a:pt x="2847848" y="609092"/>
                    <a:pt x="2961894" y="778383"/>
                    <a:pt x="3041650" y="966851"/>
                  </a:cubicBezTo>
                  <a:cubicBezTo>
                    <a:pt x="3124200" y="1162050"/>
                    <a:pt x="3166110" y="1369314"/>
                    <a:pt x="3166110" y="1583055"/>
                  </a:cubicBezTo>
                  <a:lnTo>
                    <a:pt x="3166110" y="6170168"/>
                  </a:lnTo>
                  <a:cubicBezTo>
                    <a:pt x="3165983" y="6231890"/>
                    <a:pt x="3115818" y="6282055"/>
                    <a:pt x="3053969" y="6282055"/>
                  </a:cubicBezTo>
                  <a:close/>
                  <a:moveTo>
                    <a:pt x="1583055" y="8763"/>
                  </a:moveTo>
                  <a:cubicBezTo>
                    <a:pt x="1370584" y="8763"/>
                    <a:pt x="1164336" y="50419"/>
                    <a:pt x="970280" y="132461"/>
                  </a:cubicBezTo>
                  <a:cubicBezTo>
                    <a:pt x="782828" y="211709"/>
                    <a:pt x="614426" y="325247"/>
                    <a:pt x="469900" y="469900"/>
                  </a:cubicBezTo>
                  <a:cubicBezTo>
                    <a:pt x="325374" y="614553"/>
                    <a:pt x="211709" y="782701"/>
                    <a:pt x="132461" y="970280"/>
                  </a:cubicBezTo>
                  <a:cubicBezTo>
                    <a:pt x="50419" y="1164336"/>
                    <a:pt x="8763" y="1370584"/>
                    <a:pt x="8763" y="1583055"/>
                  </a:cubicBezTo>
                  <a:lnTo>
                    <a:pt x="8763" y="6170168"/>
                  </a:lnTo>
                  <a:cubicBezTo>
                    <a:pt x="8763" y="6227064"/>
                    <a:pt x="55118" y="6273419"/>
                    <a:pt x="112014" y="6273419"/>
                  </a:cubicBezTo>
                  <a:lnTo>
                    <a:pt x="3053969" y="6273419"/>
                  </a:lnTo>
                  <a:cubicBezTo>
                    <a:pt x="3110865" y="6273419"/>
                    <a:pt x="3157220" y="6227064"/>
                    <a:pt x="3157220" y="6170168"/>
                  </a:cubicBezTo>
                  <a:lnTo>
                    <a:pt x="3157220" y="1583055"/>
                  </a:lnTo>
                  <a:cubicBezTo>
                    <a:pt x="3157220" y="1370584"/>
                    <a:pt x="3115564" y="1164336"/>
                    <a:pt x="3033522" y="970280"/>
                  </a:cubicBezTo>
                  <a:cubicBezTo>
                    <a:pt x="2954274" y="782828"/>
                    <a:pt x="2840736" y="614426"/>
                    <a:pt x="2696083" y="469900"/>
                  </a:cubicBezTo>
                  <a:cubicBezTo>
                    <a:pt x="2551557" y="325374"/>
                    <a:pt x="2383155" y="211836"/>
                    <a:pt x="2195703" y="132461"/>
                  </a:cubicBezTo>
                  <a:cubicBezTo>
                    <a:pt x="2001647" y="50292"/>
                    <a:pt x="1795526" y="8763"/>
                    <a:pt x="1583055" y="8763"/>
                  </a:cubicBezTo>
                  <a:close/>
                </a:path>
              </a:pathLst>
            </a:custGeom>
            <a:solidFill>
              <a:srgbClr val="384F7E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491777" y="7079466"/>
            <a:ext cx="12630150" cy="1114425"/>
            <a:chOff x="0" y="0"/>
            <a:chExt cx="3326459" cy="2935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26459" cy="293511"/>
            </a:xfrm>
            <a:custGeom>
              <a:avLst/>
              <a:gdLst/>
              <a:ahLst/>
              <a:cxnLst/>
              <a:rect r="r" b="b" t="t" l="l"/>
              <a:pathLst>
                <a:path h="293511" w="3326459">
                  <a:moveTo>
                    <a:pt x="3123259" y="0"/>
                  </a:moveTo>
                  <a:cubicBezTo>
                    <a:pt x="3235484" y="0"/>
                    <a:pt x="3326459" y="65705"/>
                    <a:pt x="3326459" y="146756"/>
                  </a:cubicBezTo>
                  <a:cubicBezTo>
                    <a:pt x="3326459" y="227806"/>
                    <a:pt x="3235484" y="293511"/>
                    <a:pt x="3123259" y="293511"/>
                  </a:cubicBezTo>
                  <a:lnTo>
                    <a:pt x="203200" y="293511"/>
                  </a:lnTo>
                  <a:cubicBezTo>
                    <a:pt x="90976" y="293511"/>
                    <a:pt x="0" y="227806"/>
                    <a:pt x="0" y="146756"/>
                  </a:cubicBezTo>
                  <a:cubicBezTo>
                    <a:pt x="0" y="65705"/>
                    <a:pt x="90976" y="0"/>
                    <a:pt x="203200" y="0"/>
                  </a:cubicBezTo>
                  <a:lnTo>
                    <a:pt x="3123259" y="0"/>
                  </a:lnTo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812800" cy="473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-428625" y="3063839"/>
            <a:ext cx="6492240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12" id="12"/>
          <p:cNvSpPr/>
          <p:nvPr/>
        </p:nvSpPr>
        <p:spPr>
          <a:xfrm>
            <a:off x="14148877" y="8390297"/>
            <a:ext cx="6492240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-5400000">
            <a:off x="12063765" y="5771374"/>
            <a:ext cx="6274575" cy="12450233"/>
            <a:chOff x="0" y="0"/>
            <a:chExt cx="3165983" cy="628205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318" y="4318"/>
              <a:ext cx="3157347" cy="6273419"/>
            </a:xfrm>
            <a:custGeom>
              <a:avLst/>
              <a:gdLst/>
              <a:ahLst/>
              <a:cxnLst/>
              <a:rect r="r" b="b" t="t" l="l"/>
              <a:pathLst>
                <a:path h="6273419" w="3157347">
                  <a:moveTo>
                    <a:pt x="3049651" y="6273419"/>
                  </a:moveTo>
                  <a:lnTo>
                    <a:pt x="107696" y="6273419"/>
                  </a:lnTo>
                  <a:cubicBezTo>
                    <a:pt x="48260" y="6273419"/>
                    <a:pt x="0" y="6225286"/>
                    <a:pt x="0" y="6165723"/>
                  </a:cubicBezTo>
                  <a:lnTo>
                    <a:pt x="0" y="1578737"/>
                  </a:lnTo>
                  <a:cubicBezTo>
                    <a:pt x="0" y="706882"/>
                    <a:pt x="706882" y="0"/>
                    <a:pt x="1578737" y="0"/>
                  </a:cubicBezTo>
                  <a:lnTo>
                    <a:pt x="1578737" y="0"/>
                  </a:lnTo>
                  <a:cubicBezTo>
                    <a:pt x="2450592" y="0"/>
                    <a:pt x="3157347" y="706755"/>
                    <a:pt x="3157347" y="1578610"/>
                  </a:cubicBezTo>
                  <a:lnTo>
                    <a:pt x="3157347" y="6165723"/>
                  </a:lnTo>
                  <a:cubicBezTo>
                    <a:pt x="3157347" y="6225286"/>
                    <a:pt x="3109087" y="6273419"/>
                    <a:pt x="3049651" y="627341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66110" cy="6282055"/>
            </a:xfrm>
            <a:custGeom>
              <a:avLst/>
              <a:gdLst/>
              <a:ahLst/>
              <a:cxnLst/>
              <a:rect r="r" b="b" t="t" l="l"/>
              <a:pathLst>
                <a:path h="6282055" w="3166110">
                  <a:moveTo>
                    <a:pt x="3053969" y="6282055"/>
                  </a:moveTo>
                  <a:lnTo>
                    <a:pt x="112014" y="6282055"/>
                  </a:lnTo>
                  <a:cubicBezTo>
                    <a:pt x="50292" y="6282055"/>
                    <a:pt x="0" y="6231763"/>
                    <a:pt x="0" y="6170041"/>
                  </a:cubicBezTo>
                  <a:lnTo>
                    <a:pt x="0" y="1583055"/>
                  </a:lnTo>
                  <a:cubicBezTo>
                    <a:pt x="0" y="1369314"/>
                    <a:pt x="41910" y="1162050"/>
                    <a:pt x="124460" y="966851"/>
                  </a:cubicBezTo>
                  <a:cubicBezTo>
                    <a:pt x="204216" y="778383"/>
                    <a:pt x="318389" y="609092"/>
                    <a:pt x="463677" y="463677"/>
                  </a:cubicBezTo>
                  <a:cubicBezTo>
                    <a:pt x="608965" y="318262"/>
                    <a:pt x="778256" y="204089"/>
                    <a:pt x="966851" y="124460"/>
                  </a:cubicBezTo>
                  <a:cubicBezTo>
                    <a:pt x="1161923" y="41910"/>
                    <a:pt x="1369314" y="0"/>
                    <a:pt x="1583055" y="0"/>
                  </a:cubicBezTo>
                  <a:cubicBezTo>
                    <a:pt x="1796796" y="0"/>
                    <a:pt x="2004060" y="41910"/>
                    <a:pt x="2199259" y="124460"/>
                  </a:cubicBezTo>
                  <a:cubicBezTo>
                    <a:pt x="2387727" y="204216"/>
                    <a:pt x="2557018" y="318389"/>
                    <a:pt x="2702433" y="463677"/>
                  </a:cubicBezTo>
                  <a:cubicBezTo>
                    <a:pt x="2847848" y="609092"/>
                    <a:pt x="2961894" y="778383"/>
                    <a:pt x="3041650" y="966851"/>
                  </a:cubicBezTo>
                  <a:cubicBezTo>
                    <a:pt x="3124200" y="1162050"/>
                    <a:pt x="3166110" y="1369314"/>
                    <a:pt x="3166110" y="1583055"/>
                  </a:cubicBezTo>
                  <a:lnTo>
                    <a:pt x="3166110" y="6170168"/>
                  </a:lnTo>
                  <a:cubicBezTo>
                    <a:pt x="3165983" y="6231890"/>
                    <a:pt x="3115818" y="6282055"/>
                    <a:pt x="3053969" y="6282055"/>
                  </a:cubicBezTo>
                  <a:close/>
                  <a:moveTo>
                    <a:pt x="1583055" y="8763"/>
                  </a:moveTo>
                  <a:cubicBezTo>
                    <a:pt x="1370584" y="8763"/>
                    <a:pt x="1164336" y="50419"/>
                    <a:pt x="970280" y="132461"/>
                  </a:cubicBezTo>
                  <a:cubicBezTo>
                    <a:pt x="782828" y="211709"/>
                    <a:pt x="614426" y="325247"/>
                    <a:pt x="469900" y="469900"/>
                  </a:cubicBezTo>
                  <a:cubicBezTo>
                    <a:pt x="325374" y="614553"/>
                    <a:pt x="211709" y="782701"/>
                    <a:pt x="132461" y="970280"/>
                  </a:cubicBezTo>
                  <a:cubicBezTo>
                    <a:pt x="50419" y="1164336"/>
                    <a:pt x="8763" y="1370584"/>
                    <a:pt x="8763" y="1583055"/>
                  </a:cubicBezTo>
                  <a:lnTo>
                    <a:pt x="8763" y="6170168"/>
                  </a:lnTo>
                  <a:cubicBezTo>
                    <a:pt x="8763" y="6227064"/>
                    <a:pt x="55118" y="6273419"/>
                    <a:pt x="112014" y="6273419"/>
                  </a:cubicBezTo>
                  <a:lnTo>
                    <a:pt x="3053969" y="6273419"/>
                  </a:lnTo>
                  <a:cubicBezTo>
                    <a:pt x="3110865" y="6273419"/>
                    <a:pt x="3157220" y="6227064"/>
                    <a:pt x="3157220" y="6170168"/>
                  </a:cubicBezTo>
                  <a:lnTo>
                    <a:pt x="3157220" y="1583055"/>
                  </a:lnTo>
                  <a:cubicBezTo>
                    <a:pt x="3157220" y="1370584"/>
                    <a:pt x="3115564" y="1164336"/>
                    <a:pt x="3033522" y="970280"/>
                  </a:cubicBezTo>
                  <a:cubicBezTo>
                    <a:pt x="2954274" y="782828"/>
                    <a:pt x="2840736" y="614426"/>
                    <a:pt x="2696083" y="469900"/>
                  </a:cubicBezTo>
                  <a:cubicBezTo>
                    <a:pt x="2551557" y="325374"/>
                    <a:pt x="2383155" y="211836"/>
                    <a:pt x="2195703" y="132461"/>
                  </a:cubicBezTo>
                  <a:cubicBezTo>
                    <a:pt x="2001647" y="50292"/>
                    <a:pt x="1795526" y="8763"/>
                    <a:pt x="1583055" y="8763"/>
                  </a:cubicBezTo>
                  <a:close/>
                </a:path>
              </a:pathLst>
            </a:custGeom>
            <a:solidFill>
              <a:srgbClr val="384F7E"/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5400000">
            <a:off x="-804472" y="-6801093"/>
            <a:ext cx="6274575" cy="12450233"/>
            <a:chOff x="0" y="0"/>
            <a:chExt cx="3165983" cy="628205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318" y="4318"/>
              <a:ext cx="3157347" cy="6273419"/>
            </a:xfrm>
            <a:custGeom>
              <a:avLst/>
              <a:gdLst/>
              <a:ahLst/>
              <a:cxnLst/>
              <a:rect r="r" b="b" t="t" l="l"/>
              <a:pathLst>
                <a:path h="6273419" w="3157347">
                  <a:moveTo>
                    <a:pt x="3049651" y="6273419"/>
                  </a:moveTo>
                  <a:lnTo>
                    <a:pt x="107696" y="6273419"/>
                  </a:lnTo>
                  <a:cubicBezTo>
                    <a:pt x="48260" y="6273419"/>
                    <a:pt x="0" y="6225286"/>
                    <a:pt x="0" y="6165723"/>
                  </a:cubicBezTo>
                  <a:lnTo>
                    <a:pt x="0" y="1578737"/>
                  </a:lnTo>
                  <a:cubicBezTo>
                    <a:pt x="0" y="706882"/>
                    <a:pt x="706882" y="0"/>
                    <a:pt x="1578737" y="0"/>
                  </a:cubicBezTo>
                  <a:lnTo>
                    <a:pt x="1578737" y="0"/>
                  </a:lnTo>
                  <a:cubicBezTo>
                    <a:pt x="2450592" y="0"/>
                    <a:pt x="3157347" y="706755"/>
                    <a:pt x="3157347" y="1578610"/>
                  </a:cubicBezTo>
                  <a:lnTo>
                    <a:pt x="3157347" y="6165723"/>
                  </a:lnTo>
                  <a:cubicBezTo>
                    <a:pt x="3157347" y="6225286"/>
                    <a:pt x="3109087" y="6273419"/>
                    <a:pt x="3049651" y="627341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66110" cy="6282055"/>
            </a:xfrm>
            <a:custGeom>
              <a:avLst/>
              <a:gdLst/>
              <a:ahLst/>
              <a:cxnLst/>
              <a:rect r="r" b="b" t="t" l="l"/>
              <a:pathLst>
                <a:path h="6282055" w="3166110">
                  <a:moveTo>
                    <a:pt x="3053969" y="6282055"/>
                  </a:moveTo>
                  <a:lnTo>
                    <a:pt x="112014" y="6282055"/>
                  </a:lnTo>
                  <a:cubicBezTo>
                    <a:pt x="50292" y="6282055"/>
                    <a:pt x="0" y="6231763"/>
                    <a:pt x="0" y="6170041"/>
                  </a:cubicBezTo>
                  <a:lnTo>
                    <a:pt x="0" y="1583055"/>
                  </a:lnTo>
                  <a:cubicBezTo>
                    <a:pt x="0" y="1369314"/>
                    <a:pt x="41910" y="1162050"/>
                    <a:pt x="124460" y="966851"/>
                  </a:cubicBezTo>
                  <a:cubicBezTo>
                    <a:pt x="204216" y="778383"/>
                    <a:pt x="318389" y="609092"/>
                    <a:pt x="463677" y="463677"/>
                  </a:cubicBezTo>
                  <a:cubicBezTo>
                    <a:pt x="608965" y="318262"/>
                    <a:pt x="778256" y="204089"/>
                    <a:pt x="966851" y="124460"/>
                  </a:cubicBezTo>
                  <a:cubicBezTo>
                    <a:pt x="1161923" y="41910"/>
                    <a:pt x="1369314" y="0"/>
                    <a:pt x="1583055" y="0"/>
                  </a:cubicBezTo>
                  <a:cubicBezTo>
                    <a:pt x="1796796" y="0"/>
                    <a:pt x="2004060" y="41910"/>
                    <a:pt x="2199259" y="124460"/>
                  </a:cubicBezTo>
                  <a:cubicBezTo>
                    <a:pt x="2387727" y="204216"/>
                    <a:pt x="2557018" y="318389"/>
                    <a:pt x="2702433" y="463677"/>
                  </a:cubicBezTo>
                  <a:cubicBezTo>
                    <a:pt x="2847848" y="609092"/>
                    <a:pt x="2961894" y="778383"/>
                    <a:pt x="3041650" y="966851"/>
                  </a:cubicBezTo>
                  <a:cubicBezTo>
                    <a:pt x="3124200" y="1162050"/>
                    <a:pt x="3166110" y="1369314"/>
                    <a:pt x="3166110" y="1583055"/>
                  </a:cubicBezTo>
                  <a:lnTo>
                    <a:pt x="3166110" y="6170168"/>
                  </a:lnTo>
                  <a:cubicBezTo>
                    <a:pt x="3165983" y="6231890"/>
                    <a:pt x="3115818" y="6282055"/>
                    <a:pt x="3053969" y="6282055"/>
                  </a:cubicBezTo>
                  <a:close/>
                  <a:moveTo>
                    <a:pt x="1583055" y="8763"/>
                  </a:moveTo>
                  <a:cubicBezTo>
                    <a:pt x="1370584" y="8763"/>
                    <a:pt x="1164336" y="50419"/>
                    <a:pt x="970280" y="132461"/>
                  </a:cubicBezTo>
                  <a:cubicBezTo>
                    <a:pt x="782828" y="211709"/>
                    <a:pt x="614426" y="325247"/>
                    <a:pt x="469900" y="469900"/>
                  </a:cubicBezTo>
                  <a:cubicBezTo>
                    <a:pt x="325374" y="614553"/>
                    <a:pt x="211709" y="782701"/>
                    <a:pt x="132461" y="970280"/>
                  </a:cubicBezTo>
                  <a:cubicBezTo>
                    <a:pt x="50419" y="1164336"/>
                    <a:pt x="8763" y="1370584"/>
                    <a:pt x="8763" y="1583055"/>
                  </a:cubicBezTo>
                  <a:lnTo>
                    <a:pt x="8763" y="6170168"/>
                  </a:lnTo>
                  <a:cubicBezTo>
                    <a:pt x="8763" y="6227064"/>
                    <a:pt x="55118" y="6273419"/>
                    <a:pt x="112014" y="6273419"/>
                  </a:cubicBezTo>
                  <a:lnTo>
                    <a:pt x="3053969" y="6273419"/>
                  </a:lnTo>
                  <a:cubicBezTo>
                    <a:pt x="3110865" y="6273419"/>
                    <a:pt x="3157220" y="6227064"/>
                    <a:pt x="3157220" y="6170168"/>
                  </a:cubicBezTo>
                  <a:lnTo>
                    <a:pt x="3157220" y="1583055"/>
                  </a:lnTo>
                  <a:cubicBezTo>
                    <a:pt x="3157220" y="1370584"/>
                    <a:pt x="3115564" y="1164336"/>
                    <a:pt x="3033522" y="970280"/>
                  </a:cubicBezTo>
                  <a:cubicBezTo>
                    <a:pt x="2954274" y="782828"/>
                    <a:pt x="2840736" y="614426"/>
                    <a:pt x="2696083" y="469900"/>
                  </a:cubicBezTo>
                  <a:cubicBezTo>
                    <a:pt x="2551557" y="325374"/>
                    <a:pt x="2383155" y="211836"/>
                    <a:pt x="2195703" y="132461"/>
                  </a:cubicBezTo>
                  <a:cubicBezTo>
                    <a:pt x="2001647" y="50292"/>
                    <a:pt x="1795526" y="8763"/>
                    <a:pt x="1583055" y="8763"/>
                  </a:cubicBezTo>
                  <a:close/>
                </a:path>
              </a:pathLst>
            </a:custGeom>
            <a:solidFill>
              <a:srgbClr val="5B696F"/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428625" y="-19050"/>
            <a:ext cx="8199515" cy="2637511"/>
          </a:xfrm>
          <a:custGeom>
            <a:avLst/>
            <a:gdLst/>
            <a:ahLst/>
            <a:cxnLst/>
            <a:rect r="r" b="b" t="t" l="l"/>
            <a:pathLst>
              <a:path h="2637511" w="8199515">
                <a:moveTo>
                  <a:pt x="0" y="0"/>
                </a:moveTo>
                <a:lnTo>
                  <a:pt x="8199515" y="0"/>
                </a:lnTo>
                <a:lnTo>
                  <a:pt x="8199515" y="2637511"/>
                </a:lnTo>
                <a:lnTo>
                  <a:pt x="0" y="2637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685230" y="9326278"/>
            <a:ext cx="566373" cy="566373"/>
          </a:xfrm>
          <a:custGeom>
            <a:avLst/>
            <a:gdLst/>
            <a:ahLst/>
            <a:cxnLst/>
            <a:rect r="r" b="b" t="t" l="l"/>
            <a:pathLst>
              <a:path h="566373" w="566373">
                <a:moveTo>
                  <a:pt x="0" y="0"/>
                </a:moveTo>
                <a:lnTo>
                  <a:pt x="566373" y="0"/>
                </a:lnTo>
                <a:lnTo>
                  <a:pt x="566373" y="566373"/>
                </a:lnTo>
                <a:lnTo>
                  <a:pt x="0" y="5663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-210926" y="3530564"/>
            <a:ext cx="18373725" cy="2915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62"/>
              </a:lnSpc>
            </a:pPr>
            <a:r>
              <a:rPr lang="en-US" sz="10055">
                <a:solidFill>
                  <a:srgbClr val="FFFFFF"/>
                </a:solidFill>
                <a:latin typeface="Oswald Bold"/>
              </a:rPr>
              <a:t>INFORME DE GESTIÓN</a:t>
            </a:r>
          </a:p>
          <a:p>
            <a:pPr algn="ctr">
              <a:lnSpc>
                <a:spcPts val="11462"/>
              </a:lnSpc>
            </a:pPr>
            <a:r>
              <a:rPr lang="en-US" sz="10055">
                <a:solidFill>
                  <a:srgbClr val="FFFFFF"/>
                </a:solidFill>
                <a:latin typeface="Oswald Bold"/>
              </a:rPr>
              <a:t>FENALPER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481533" y="6810874"/>
            <a:ext cx="13235916" cy="128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95"/>
              </a:lnSpc>
            </a:pPr>
            <a:r>
              <a:rPr lang="en-US" sz="8855">
                <a:solidFill>
                  <a:srgbClr val="FFFFFF"/>
                </a:solidFill>
                <a:latin typeface="Oswald Bold"/>
              </a:rPr>
              <a:t>2022 - 2023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469762" y="9259603"/>
            <a:ext cx="668744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32232"/>
                </a:solidFill>
                <a:latin typeface="Open Sans Extra Bold"/>
              </a:rPr>
              <a:t>https://fenalpercolombia.org/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32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-1230951" y="3654778"/>
            <a:ext cx="9529977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3373531" y="1434958"/>
            <a:ext cx="309838" cy="309838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9603" lIns="59603" bIns="59603" rIns="59603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373531" y="2940209"/>
            <a:ext cx="309838" cy="309838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9603" lIns="59603" bIns="59603" rIns="59603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384706" y="4445460"/>
            <a:ext cx="309838" cy="309838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9603" lIns="59603" bIns="59603" rIns="59603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24676" y="7167697"/>
            <a:ext cx="3815151" cy="2649411"/>
            <a:chOff x="0" y="0"/>
            <a:chExt cx="5086869" cy="3532548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5086869" cy="3532548"/>
              <a:chOff x="0" y="0"/>
              <a:chExt cx="812800" cy="564444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5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377795" y="366892"/>
              <a:ext cx="4331279" cy="2798763"/>
            </a:xfrm>
            <a:custGeom>
              <a:avLst/>
              <a:gdLst/>
              <a:ahLst/>
              <a:cxnLst/>
              <a:rect r="r" b="b" t="t" l="l"/>
              <a:pathLst>
                <a:path h="2798763" w="4331279">
                  <a:moveTo>
                    <a:pt x="0" y="0"/>
                  </a:moveTo>
                  <a:lnTo>
                    <a:pt x="4331279" y="0"/>
                  </a:lnTo>
                  <a:lnTo>
                    <a:pt x="4331279" y="2798764"/>
                  </a:lnTo>
                  <a:lnTo>
                    <a:pt x="0" y="2798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-5400000">
            <a:off x="-1675502" y="4051330"/>
            <a:ext cx="7125851" cy="1622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8"/>
              </a:lnSpc>
            </a:pPr>
            <a:r>
              <a:rPr lang="en-US" sz="10964">
                <a:solidFill>
                  <a:srgbClr val="FFFFFF"/>
                </a:solidFill>
                <a:latin typeface="Oswald"/>
              </a:rPr>
              <a:t>ÍNDICE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69553" y="1153452"/>
            <a:ext cx="7929515" cy="784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9"/>
              </a:lnSpc>
            </a:pPr>
            <a:r>
              <a:rPr lang="en-US" sz="4399" spc="413">
                <a:solidFill>
                  <a:srgbClr val="FFFFFF"/>
                </a:solidFill>
                <a:latin typeface="Glacial Indifference"/>
              </a:rPr>
              <a:t>DIRECCIÓN EJECUTIVA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369553" y="2856656"/>
            <a:ext cx="7929515" cy="784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9"/>
              </a:lnSpc>
            </a:pPr>
            <a:r>
              <a:rPr lang="en-US" sz="4399" spc="413">
                <a:solidFill>
                  <a:srgbClr val="FFFFFF"/>
                </a:solidFill>
                <a:latin typeface="Glacial Indifference"/>
              </a:rPr>
              <a:t>INFORME FINANCIERO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370819" y="4157577"/>
            <a:ext cx="7929515" cy="784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9"/>
              </a:lnSpc>
            </a:pPr>
            <a:r>
              <a:rPr lang="en-US" sz="4399" spc="413">
                <a:solidFill>
                  <a:srgbClr val="FFFFFF"/>
                </a:solidFill>
                <a:latin typeface="Glacial Indifference"/>
              </a:rPr>
              <a:t>PROYECTOS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468979" y="5270190"/>
            <a:ext cx="10513949" cy="3756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77"/>
              </a:lnSpc>
            </a:pPr>
            <a:r>
              <a:rPr lang="en-US" sz="3799" spc="75">
                <a:solidFill>
                  <a:srgbClr val="FFFFFF"/>
                </a:solidFill>
                <a:latin typeface="Montserrat"/>
              </a:rPr>
              <a:t>Gobernabilidad Responsable-USAID</a:t>
            </a:r>
          </a:p>
          <a:p>
            <a:pPr>
              <a:lnSpc>
                <a:spcPts val="4977"/>
              </a:lnSpc>
            </a:pPr>
            <a:r>
              <a:rPr lang="en-US" sz="3799" spc="75">
                <a:solidFill>
                  <a:srgbClr val="FFFFFF"/>
                </a:solidFill>
                <a:latin typeface="Montserrat"/>
              </a:rPr>
              <a:t>Conectando Caminos por Los Derechos</a:t>
            </a:r>
          </a:p>
          <a:p>
            <a:pPr>
              <a:lnSpc>
                <a:spcPts val="4977"/>
              </a:lnSpc>
            </a:pPr>
            <a:r>
              <a:rPr lang="en-US" sz="3799" spc="75">
                <a:solidFill>
                  <a:srgbClr val="FFFFFF"/>
                </a:solidFill>
                <a:latin typeface="Montserrat"/>
              </a:rPr>
              <a:t>ACNUR</a:t>
            </a:r>
          </a:p>
          <a:p>
            <a:pPr>
              <a:lnSpc>
                <a:spcPts val="4977"/>
              </a:lnSpc>
            </a:pPr>
            <a:r>
              <a:rPr lang="en-US" sz="3799" spc="75">
                <a:solidFill>
                  <a:srgbClr val="FFFFFF"/>
                </a:solidFill>
                <a:latin typeface="Montserrat"/>
              </a:rPr>
              <a:t>Protección</a:t>
            </a:r>
          </a:p>
          <a:p>
            <a:pPr>
              <a:lnSpc>
                <a:spcPts val="4977"/>
              </a:lnSpc>
            </a:pPr>
            <a:r>
              <a:rPr lang="en-US" sz="3799" spc="75">
                <a:solidFill>
                  <a:srgbClr val="FFFFFF"/>
                </a:solidFill>
                <a:latin typeface="Montserrat"/>
              </a:rPr>
              <a:t>Incidencia</a:t>
            </a:r>
          </a:p>
          <a:p>
            <a:pPr>
              <a:lnSpc>
                <a:spcPts val="4977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32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940584" y="6465400"/>
            <a:ext cx="13347416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0" y="3285380"/>
            <a:ext cx="13347416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4" id="4"/>
          <p:cNvSpPr txBox="true"/>
          <p:nvPr/>
        </p:nvSpPr>
        <p:spPr>
          <a:xfrm rot="0">
            <a:off x="2413184" y="4223785"/>
            <a:ext cx="12318716" cy="117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00"/>
              </a:lnSpc>
            </a:pPr>
            <a:r>
              <a:rPr lang="en-US" sz="8000" spc="344">
                <a:solidFill>
                  <a:srgbClr val="FFFFFF"/>
                </a:solidFill>
                <a:latin typeface="Oswald"/>
              </a:rPr>
              <a:t>DIRECCIÓN EJECUTIVA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413184" y="5487651"/>
            <a:ext cx="8322568" cy="613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77"/>
              </a:lnSpc>
            </a:pPr>
            <a:r>
              <a:rPr lang="en-US" sz="3799" spc="75">
                <a:solidFill>
                  <a:srgbClr val="FFFFFF"/>
                </a:solidFill>
                <a:latin typeface="Montserrat"/>
              </a:rPr>
              <a:t>LOGROS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2957" y="3854852"/>
            <a:ext cx="1728747" cy="238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616"/>
              </a:lnSpc>
            </a:pPr>
            <a:r>
              <a:rPr lang="en-US" sz="16188" spc="696">
                <a:solidFill>
                  <a:srgbClr val="FFFFFF"/>
                </a:solidFill>
                <a:latin typeface="Oswald"/>
              </a:rPr>
              <a:t>1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1732555" y="5114925"/>
            <a:ext cx="439149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4024676" y="7167697"/>
            <a:ext cx="3815151" cy="2649411"/>
            <a:chOff x="0" y="0"/>
            <a:chExt cx="5086869" cy="3532548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5086869" cy="3532548"/>
              <a:chOff x="0" y="0"/>
              <a:chExt cx="812800" cy="564444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5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377795" y="366892"/>
              <a:ext cx="4331279" cy="2798763"/>
            </a:xfrm>
            <a:custGeom>
              <a:avLst/>
              <a:gdLst/>
              <a:ahLst/>
              <a:cxnLst/>
              <a:rect r="r" b="b" t="t" l="l"/>
              <a:pathLst>
                <a:path h="2798763" w="4331279">
                  <a:moveTo>
                    <a:pt x="0" y="0"/>
                  </a:moveTo>
                  <a:lnTo>
                    <a:pt x="4331279" y="0"/>
                  </a:lnTo>
                  <a:lnTo>
                    <a:pt x="4331279" y="2798764"/>
                  </a:lnTo>
                  <a:lnTo>
                    <a:pt x="0" y="2798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762" y="-1059122"/>
            <a:ext cx="18288000" cy="3279284"/>
            <a:chOff x="0" y="0"/>
            <a:chExt cx="4816593" cy="863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63680"/>
            </a:xfrm>
            <a:custGeom>
              <a:avLst/>
              <a:gdLst/>
              <a:ahLst/>
              <a:cxnLst/>
              <a:rect r="r" b="b" t="t" l="l"/>
              <a:pathLst>
                <a:path h="86368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63680"/>
                  </a:lnTo>
                  <a:lnTo>
                    <a:pt x="0" y="863680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551387" y="3702540"/>
            <a:ext cx="3714750" cy="3922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455"/>
              </a:lnSpc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Consolidamos trabajo en Junta Directiva que se reunió de manera presencial y virtual y logramos la actualización de los Estatutos y el Reglamento Interno de la Federación.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618619"/>
            <a:ext cx="13103867" cy="117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00"/>
              </a:lnSpc>
            </a:pPr>
            <a:r>
              <a:rPr lang="en-US" sz="8000">
                <a:solidFill>
                  <a:srgbClr val="FFFFFF"/>
                </a:solidFill>
                <a:latin typeface="Oswald"/>
              </a:rPr>
              <a:t>LOGROS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58891" y="3702540"/>
            <a:ext cx="4010644" cy="2170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455"/>
              </a:lnSpc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Los años 2022 y 2023 fueron claves en materia de consolidación de un equipo altamente calificado.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35530" y="3702540"/>
            <a:ext cx="4189971" cy="4360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455"/>
              </a:lnSpc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Arrastrábamos un déficit financiero producto de las gestiones pasadas, hoy no tenemos ninguna obligación tributaria pendiente y contamos con un ejercicio de revisoría fiscal acorde con la normatividad y los procesos vigentes.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820597" y="3702540"/>
            <a:ext cx="4162105" cy="6104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55"/>
              </a:lnSpc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Actualizamos todos nuestros procesos internos:</a:t>
            </a:r>
          </a:p>
          <a:p>
            <a:pPr algn="just" marL="484413" indent="-242207" lvl="1">
              <a:lnSpc>
                <a:spcPts val="2400"/>
              </a:lnSpc>
              <a:buFont typeface="Arial"/>
              <a:buChar char="•"/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Código de Conducta</a:t>
            </a:r>
          </a:p>
          <a:p>
            <a:pPr algn="just">
              <a:lnSpc>
                <a:spcPts val="2400"/>
              </a:lnSpc>
            </a:pPr>
          </a:p>
          <a:p>
            <a:pPr algn="just" marL="484413" indent="-242207" lvl="1">
              <a:lnSpc>
                <a:spcPts val="2400"/>
              </a:lnSpc>
              <a:buFont typeface="Arial"/>
              <a:buChar char="•"/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Manual de Compras</a:t>
            </a:r>
          </a:p>
          <a:p>
            <a:pPr algn="just">
              <a:lnSpc>
                <a:spcPts val="2400"/>
              </a:lnSpc>
            </a:pPr>
          </a:p>
          <a:p>
            <a:pPr algn="just" marL="484413" indent="-242207" lvl="1">
              <a:lnSpc>
                <a:spcPts val="2400"/>
              </a:lnSpc>
              <a:buFont typeface="Arial"/>
              <a:buChar char="•"/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Manual de Comunicaciones</a:t>
            </a:r>
          </a:p>
          <a:p>
            <a:pPr algn="just">
              <a:lnSpc>
                <a:spcPts val="2400"/>
              </a:lnSpc>
            </a:pPr>
          </a:p>
          <a:p>
            <a:pPr algn="just" marL="484413" indent="-242207" lvl="1">
              <a:lnSpc>
                <a:spcPts val="2400"/>
              </a:lnSpc>
              <a:buFont typeface="Arial"/>
              <a:buChar char="•"/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Organigrama</a:t>
            </a:r>
          </a:p>
          <a:p>
            <a:pPr algn="just">
              <a:lnSpc>
                <a:spcPts val="2400"/>
              </a:lnSpc>
            </a:pPr>
          </a:p>
          <a:p>
            <a:pPr algn="just" marL="484413" indent="-242207" lvl="1">
              <a:lnSpc>
                <a:spcPts val="2400"/>
              </a:lnSpc>
              <a:buFont typeface="Arial"/>
              <a:buChar char="•"/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Proceso de Gestión Financiera</a:t>
            </a:r>
          </a:p>
          <a:p>
            <a:pPr algn="just">
              <a:lnSpc>
                <a:spcPts val="2400"/>
              </a:lnSpc>
            </a:pPr>
          </a:p>
          <a:p>
            <a:pPr algn="just" marL="484413" indent="-242207" lvl="1">
              <a:lnSpc>
                <a:spcPts val="2400"/>
              </a:lnSpc>
              <a:buFont typeface="Arial"/>
              <a:buChar char="•"/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Políticas PEAS y Ambiental </a:t>
            </a:r>
          </a:p>
          <a:p>
            <a:pPr algn="just">
              <a:lnSpc>
                <a:spcPts val="2400"/>
              </a:lnSpc>
            </a:pPr>
          </a:p>
          <a:p>
            <a:pPr algn="just" marL="484413" indent="-242207" lvl="1">
              <a:lnSpc>
                <a:spcPts val="2400"/>
              </a:lnSpc>
              <a:buFont typeface="Arial"/>
              <a:buChar char="•"/>
            </a:pPr>
            <a:r>
              <a:rPr lang="en-US" sz="2243" spc="44">
                <a:solidFill>
                  <a:srgbClr val="000000"/>
                </a:solidFill>
                <a:latin typeface="Montserrat"/>
              </a:rPr>
              <a:t>C</a:t>
            </a:r>
            <a:r>
              <a:rPr lang="en-US" sz="2243" spc="44">
                <a:solidFill>
                  <a:srgbClr val="000000"/>
                </a:solidFill>
                <a:latin typeface="Montserrat"/>
              </a:rPr>
              <a:t>aracterización de Procesos Misionales.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5336642" y="106622"/>
            <a:ext cx="2655586" cy="1844157"/>
            <a:chOff x="0" y="0"/>
            <a:chExt cx="3540781" cy="2458876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3540781" cy="2458876"/>
              <a:chOff x="0" y="0"/>
              <a:chExt cx="812800" cy="564444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262969" y="255380"/>
              <a:ext cx="3014843" cy="1948116"/>
            </a:xfrm>
            <a:custGeom>
              <a:avLst/>
              <a:gdLst/>
              <a:ahLst/>
              <a:cxnLst/>
              <a:rect r="r" b="b" t="t" l="l"/>
              <a:pathLst>
                <a:path h="1948116" w="3014843">
                  <a:moveTo>
                    <a:pt x="0" y="0"/>
                  </a:moveTo>
                  <a:lnTo>
                    <a:pt x="3014843" y="0"/>
                  </a:lnTo>
                  <a:lnTo>
                    <a:pt x="3014843" y="1948116"/>
                  </a:lnTo>
                  <a:lnTo>
                    <a:pt x="0" y="194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2846151"/>
            <a:ext cx="19355066" cy="437873"/>
            <a:chOff x="0" y="0"/>
            <a:chExt cx="25806754" cy="583830"/>
          </a:xfrm>
        </p:grpSpPr>
        <p:sp>
          <p:nvSpPr>
            <p:cNvPr name="AutoShape 16" id="16"/>
            <p:cNvSpPr/>
            <p:nvPr/>
          </p:nvSpPr>
          <p:spPr>
            <a:xfrm>
              <a:off x="0" y="328495"/>
              <a:ext cx="25806754" cy="0"/>
            </a:xfrm>
            <a:prstGeom prst="line">
              <a:avLst/>
            </a:prstGeom>
            <a:ln cap="flat" w="12700">
              <a:solidFill>
                <a:srgbClr val="132232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17" id="17"/>
            <p:cNvGrpSpPr/>
            <p:nvPr/>
          </p:nvGrpSpPr>
          <p:grpSpPr>
            <a:xfrm rot="0">
              <a:off x="2981898" y="0"/>
              <a:ext cx="583830" cy="583830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8911529" y="0"/>
              <a:ext cx="583830" cy="583830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14909236" y="0"/>
              <a:ext cx="583830" cy="583830"/>
              <a:chOff x="0" y="0"/>
              <a:chExt cx="812800" cy="81280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20770791" y="0"/>
              <a:ext cx="583830" cy="583830"/>
              <a:chOff x="0" y="0"/>
              <a:chExt cx="812800" cy="81280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762" y="-1059122"/>
            <a:ext cx="18288000" cy="3279284"/>
            <a:chOff x="0" y="0"/>
            <a:chExt cx="4816593" cy="863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63680"/>
            </a:xfrm>
            <a:custGeom>
              <a:avLst/>
              <a:gdLst/>
              <a:ahLst/>
              <a:cxnLst/>
              <a:rect r="r" b="b" t="t" l="l"/>
              <a:pathLst>
                <a:path h="86368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63680"/>
                  </a:lnTo>
                  <a:lnTo>
                    <a:pt x="0" y="863680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381598" y="499459"/>
            <a:ext cx="13103867" cy="117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200"/>
              </a:lnSpc>
            </a:pPr>
            <a:r>
              <a:rPr lang="en-US" sz="8000">
                <a:solidFill>
                  <a:srgbClr val="FFFFFF"/>
                </a:solidFill>
                <a:latin typeface="Oswald"/>
              </a:rPr>
              <a:t>LOGROS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7298" y="3707886"/>
            <a:ext cx="3924300" cy="2281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70"/>
              </a:lnSpc>
              <a:spcBef>
                <a:spcPct val="0"/>
              </a:spcBef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Impulsamos jornadas de capacitación a PM en diferentes departamentos y dos misiones académicas internacionales.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34041" y="3707886"/>
            <a:ext cx="3838039" cy="2281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70"/>
              </a:lnSpc>
              <a:spcBef>
                <a:spcPct val="0"/>
              </a:spcBef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Reactivamos la gestión de recursos de cooperación con presentación de nuevas propuestas a nuevos cooperantes.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40374" y="3707886"/>
            <a:ext cx="3344883" cy="1138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70"/>
              </a:lnSpc>
              <a:spcBef>
                <a:spcPct val="0"/>
              </a:spcBef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Renovamos nuestra estrategia de comunicaciones.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2846151"/>
            <a:ext cx="19355066" cy="437873"/>
            <a:chOff x="0" y="0"/>
            <a:chExt cx="25806754" cy="583830"/>
          </a:xfrm>
        </p:grpSpPr>
        <p:sp>
          <p:nvSpPr>
            <p:cNvPr name="AutoShape 10" id="10"/>
            <p:cNvSpPr/>
            <p:nvPr/>
          </p:nvSpPr>
          <p:spPr>
            <a:xfrm>
              <a:off x="0" y="328495"/>
              <a:ext cx="25806754" cy="0"/>
            </a:xfrm>
            <a:prstGeom prst="line">
              <a:avLst/>
            </a:prstGeom>
            <a:ln cap="flat" w="12700">
              <a:solidFill>
                <a:srgbClr val="132232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11" id="11"/>
            <p:cNvGrpSpPr/>
            <p:nvPr/>
          </p:nvGrpSpPr>
          <p:grpSpPr>
            <a:xfrm rot="0">
              <a:off x="2981898" y="0"/>
              <a:ext cx="583830" cy="583830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8911529" y="0"/>
              <a:ext cx="583830" cy="583830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4909236" y="0"/>
              <a:ext cx="583830" cy="583830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20770791" y="0"/>
              <a:ext cx="583830" cy="583830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</p:grpSp>
      <p:grpSp>
        <p:nvGrpSpPr>
          <p:cNvPr name="Group 23" id="23"/>
          <p:cNvGrpSpPr/>
          <p:nvPr/>
        </p:nvGrpSpPr>
        <p:grpSpPr>
          <a:xfrm rot="0">
            <a:off x="-4762" y="6602072"/>
            <a:ext cx="19355066" cy="437873"/>
            <a:chOff x="0" y="0"/>
            <a:chExt cx="25806754" cy="583830"/>
          </a:xfrm>
        </p:grpSpPr>
        <p:sp>
          <p:nvSpPr>
            <p:cNvPr name="AutoShape 24" id="24"/>
            <p:cNvSpPr/>
            <p:nvPr/>
          </p:nvSpPr>
          <p:spPr>
            <a:xfrm>
              <a:off x="0" y="328495"/>
              <a:ext cx="25806754" cy="0"/>
            </a:xfrm>
            <a:prstGeom prst="line">
              <a:avLst/>
            </a:prstGeom>
            <a:ln cap="flat" w="12700">
              <a:solidFill>
                <a:srgbClr val="132232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25" id="25"/>
            <p:cNvGrpSpPr/>
            <p:nvPr/>
          </p:nvGrpSpPr>
          <p:grpSpPr>
            <a:xfrm rot="0">
              <a:off x="2981898" y="0"/>
              <a:ext cx="583830" cy="583830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8911529" y="0"/>
              <a:ext cx="583830" cy="583830"/>
              <a:chOff x="0" y="0"/>
              <a:chExt cx="812800" cy="8128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14909236" y="0"/>
              <a:ext cx="583830" cy="583830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20770791" y="0"/>
              <a:ext cx="583830" cy="583830"/>
              <a:chOff x="0" y="0"/>
              <a:chExt cx="812800" cy="8128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384F7E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</p:grpSp>
      <p:sp>
        <p:nvSpPr>
          <p:cNvPr name="TextBox 37" id="37"/>
          <p:cNvSpPr txBox="true"/>
          <p:nvPr/>
        </p:nvSpPr>
        <p:spPr>
          <a:xfrm rot="0">
            <a:off x="14329841" y="3707886"/>
            <a:ext cx="3714750" cy="2662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Desarrollo de cajas de herramientas para el litigio estratégico y minutas en diferentes áreas misionales para las PM </a:t>
            </a:r>
          </a:p>
          <a:p>
            <a:pPr algn="just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sp>
        <p:nvSpPr>
          <p:cNvPr name="TextBox 38" id="38"/>
          <p:cNvSpPr txBox="true"/>
          <p:nvPr/>
        </p:nvSpPr>
        <p:spPr>
          <a:xfrm rot="0">
            <a:off x="457298" y="7468570"/>
            <a:ext cx="3924300" cy="1519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Participación en dos Congresos de AGOL en España y México.</a:t>
            </a:r>
          </a:p>
          <a:p>
            <a:pPr algn="just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sp>
        <p:nvSpPr>
          <p:cNvPr name="TextBox 39" id="39"/>
          <p:cNvSpPr txBox="true"/>
          <p:nvPr/>
        </p:nvSpPr>
        <p:spPr>
          <a:xfrm rot="0">
            <a:off x="9747008" y="7468570"/>
            <a:ext cx="3925072" cy="1900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El impulso y finalización de proyectos de Cooperación y nuevos socios ACNUR, GR y CCD.</a:t>
            </a:r>
          </a:p>
          <a:p>
            <a:pPr algn="just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sp>
        <p:nvSpPr>
          <p:cNvPr name="TextBox 40" id="40"/>
          <p:cNvSpPr txBox="true"/>
          <p:nvPr/>
        </p:nvSpPr>
        <p:spPr>
          <a:xfrm rot="0">
            <a:off x="5164174" y="7468570"/>
            <a:ext cx="3925608" cy="1900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Acompañamiento en terreno a las personerías desde la DE y Asociaciones.</a:t>
            </a:r>
          </a:p>
          <a:p>
            <a:pPr algn="just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sp>
        <p:nvSpPr>
          <p:cNvPr name="TextBox 41" id="41"/>
          <p:cNvSpPr txBox="true"/>
          <p:nvPr/>
        </p:nvSpPr>
        <p:spPr>
          <a:xfrm rot="0">
            <a:off x="14329841" y="7468570"/>
            <a:ext cx="3714750" cy="1900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Reapertura de oficina en al ciudad de Bogotá para atención al público</a:t>
            </a:r>
          </a:p>
          <a:p>
            <a:pPr algn="just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grpSp>
        <p:nvGrpSpPr>
          <p:cNvPr name="Group 42" id="42"/>
          <p:cNvGrpSpPr/>
          <p:nvPr/>
        </p:nvGrpSpPr>
        <p:grpSpPr>
          <a:xfrm rot="0">
            <a:off x="799701" y="145706"/>
            <a:ext cx="2655586" cy="1844157"/>
            <a:chOff x="0" y="0"/>
            <a:chExt cx="3540781" cy="2458876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0"/>
              <a:ext cx="3540781" cy="2458876"/>
              <a:chOff x="0" y="0"/>
              <a:chExt cx="812800" cy="564444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46" id="46"/>
            <p:cNvSpPr/>
            <p:nvPr/>
          </p:nvSpPr>
          <p:spPr>
            <a:xfrm flipH="false" flipV="false" rot="0">
              <a:off x="262969" y="255380"/>
              <a:ext cx="3014843" cy="1948116"/>
            </a:xfrm>
            <a:custGeom>
              <a:avLst/>
              <a:gdLst/>
              <a:ahLst/>
              <a:cxnLst/>
              <a:rect r="r" b="b" t="t" l="l"/>
              <a:pathLst>
                <a:path h="1948116" w="3014843">
                  <a:moveTo>
                    <a:pt x="0" y="0"/>
                  </a:moveTo>
                  <a:lnTo>
                    <a:pt x="3014843" y="0"/>
                  </a:lnTo>
                  <a:lnTo>
                    <a:pt x="3014843" y="1948116"/>
                  </a:lnTo>
                  <a:lnTo>
                    <a:pt x="0" y="194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762" y="-1059122"/>
            <a:ext cx="18288000" cy="3279284"/>
            <a:chOff x="0" y="0"/>
            <a:chExt cx="4816593" cy="863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63680"/>
            </a:xfrm>
            <a:custGeom>
              <a:avLst/>
              <a:gdLst/>
              <a:ahLst/>
              <a:cxnLst/>
              <a:rect r="r" b="b" t="t" l="l"/>
              <a:pathLst>
                <a:path h="86368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63680"/>
                  </a:lnTo>
                  <a:lnTo>
                    <a:pt x="0" y="863680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618619"/>
            <a:ext cx="13103867" cy="117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00"/>
              </a:lnSpc>
            </a:pPr>
            <a:r>
              <a:rPr lang="en-US" sz="8000">
                <a:solidFill>
                  <a:srgbClr val="FFFFFF"/>
                </a:solidFill>
                <a:latin typeface="Oswald"/>
              </a:rPr>
              <a:t>LOGROS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12994" y="3884098"/>
            <a:ext cx="4400732" cy="2233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89"/>
              </a:lnSpc>
            </a:pPr>
            <a:r>
              <a:rPr lang="en-US" sz="2740" spc="54">
                <a:solidFill>
                  <a:srgbClr val="000000"/>
                </a:solidFill>
                <a:latin typeface="Montserrat"/>
              </a:rPr>
              <a:t>Consolidación un área de comunicaciones al servicio de Fenalper y Las PM.</a:t>
            </a:r>
          </a:p>
          <a:p>
            <a:pPr algn="just" marL="0" indent="0" lvl="0">
              <a:lnSpc>
                <a:spcPts val="358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954859" y="3884098"/>
            <a:ext cx="4165742" cy="1784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89"/>
              </a:lnSpc>
            </a:pPr>
            <a:r>
              <a:rPr lang="en-US" sz="2740" spc="54">
                <a:solidFill>
                  <a:srgbClr val="000000"/>
                </a:solidFill>
                <a:latin typeface="Montserrat"/>
              </a:rPr>
              <a:t>Tenemos incidencia en medios nacionales e internacionales.</a:t>
            </a:r>
          </a:p>
          <a:p>
            <a:pPr algn="just" marL="0" indent="0" lvl="0">
              <a:lnSpc>
                <a:spcPts val="3589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152027" y="3884098"/>
            <a:ext cx="4165742" cy="2233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89"/>
              </a:lnSpc>
            </a:pPr>
            <a:r>
              <a:rPr lang="en-US" sz="2740" spc="54">
                <a:solidFill>
                  <a:srgbClr val="000000"/>
                </a:solidFill>
                <a:latin typeface="Montserrat"/>
              </a:rPr>
              <a:t>Sistema contable eficaz y transparente acorde a las normas nacionales.</a:t>
            </a:r>
          </a:p>
          <a:p>
            <a:pPr algn="just" marL="0" indent="0" lvl="0">
              <a:lnSpc>
                <a:spcPts val="3589"/>
              </a:lnSpc>
              <a:spcBef>
                <a:spcPct val="0"/>
              </a:spcBef>
            </a:pPr>
          </a:p>
        </p:txBody>
      </p:sp>
      <p:sp>
        <p:nvSpPr>
          <p:cNvPr name="AutoShape 9" id="9"/>
          <p:cNvSpPr/>
          <p:nvPr/>
        </p:nvSpPr>
        <p:spPr>
          <a:xfrm>
            <a:off x="-134045" y="3077753"/>
            <a:ext cx="19355066" cy="0"/>
          </a:xfrm>
          <a:prstGeom prst="line">
            <a:avLst/>
          </a:prstGeom>
          <a:ln cap="flat" w="9525">
            <a:solidFill>
              <a:srgbClr val="132232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3845593" y="2863580"/>
            <a:ext cx="437873" cy="437873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384F7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920301" y="2847481"/>
            <a:ext cx="437873" cy="437873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384F7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4818794" y="2854055"/>
            <a:ext cx="437873" cy="437873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384F7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AutoShape 19" id="19"/>
          <p:cNvSpPr/>
          <p:nvPr/>
        </p:nvSpPr>
        <p:spPr>
          <a:xfrm>
            <a:off x="-4762" y="6848443"/>
            <a:ext cx="19355066" cy="0"/>
          </a:xfrm>
          <a:prstGeom prst="line">
            <a:avLst/>
          </a:prstGeom>
          <a:ln cap="flat" w="9525">
            <a:solidFill>
              <a:srgbClr val="132232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0" id="20"/>
          <p:cNvGrpSpPr/>
          <p:nvPr/>
        </p:nvGrpSpPr>
        <p:grpSpPr>
          <a:xfrm rot="0">
            <a:off x="4971059" y="6624744"/>
            <a:ext cx="437873" cy="437873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384F7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123875" y="6624744"/>
            <a:ext cx="437873" cy="437873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384F7E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2978283" y="7212809"/>
            <a:ext cx="4861297" cy="2088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32"/>
              </a:lnSpc>
            </a:pPr>
            <a:r>
              <a:rPr lang="en-US" sz="2543" spc="50">
                <a:solidFill>
                  <a:srgbClr val="000000"/>
                </a:solidFill>
                <a:latin typeface="Montserrat"/>
              </a:rPr>
              <a:t>Impulso proyecto de Ley 073 de 2022 faltan dos debates para su aprobación.</a:t>
            </a:r>
          </a:p>
          <a:p>
            <a:pPr algn="just">
              <a:lnSpc>
                <a:spcPts val="3332"/>
              </a:lnSpc>
            </a:pPr>
          </a:p>
          <a:p>
            <a:pPr algn="just" marL="0" indent="0" lvl="0">
              <a:lnSpc>
                <a:spcPts val="3332"/>
              </a:lnSpc>
              <a:spcBef>
                <a:spcPct val="0"/>
              </a:spcBef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9543488" y="7212809"/>
            <a:ext cx="6822742" cy="2926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32"/>
              </a:lnSpc>
            </a:pPr>
            <a:r>
              <a:rPr lang="en-US" sz="2543" spc="50">
                <a:solidFill>
                  <a:srgbClr val="000000"/>
                </a:solidFill>
                <a:latin typeface="Montserrat"/>
              </a:rPr>
              <a:t>Acompañamiento a incitativas de fortalecimiento regional caso Valle del Cauca y norte de Santander (aclarar que aquí hubo compromisos, pero fueron incumplidos).</a:t>
            </a:r>
          </a:p>
          <a:p>
            <a:pPr algn="just">
              <a:lnSpc>
                <a:spcPts val="3332"/>
              </a:lnSpc>
            </a:pPr>
          </a:p>
          <a:p>
            <a:pPr algn="just" marL="0" indent="0" lvl="0">
              <a:lnSpc>
                <a:spcPts val="3332"/>
              </a:lnSpc>
              <a:spcBef>
                <a:spcPct val="0"/>
              </a:spcBef>
            </a:pPr>
          </a:p>
        </p:txBody>
      </p:sp>
      <p:grpSp>
        <p:nvGrpSpPr>
          <p:cNvPr name="Group 28" id="28"/>
          <p:cNvGrpSpPr/>
          <p:nvPr/>
        </p:nvGrpSpPr>
        <p:grpSpPr>
          <a:xfrm rot="0">
            <a:off x="15292410" y="106622"/>
            <a:ext cx="2655586" cy="1844157"/>
            <a:chOff x="0" y="0"/>
            <a:chExt cx="3540781" cy="2458876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3540781" cy="2458876"/>
              <a:chOff x="0" y="0"/>
              <a:chExt cx="812800" cy="564444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32" id="32"/>
            <p:cNvSpPr/>
            <p:nvPr/>
          </p:nvSpPr>
          <p:spPr>
            <a:xfrm flipH="false" flipV="false" rot="0">
              <a:off x="262969" y="255380"/>
              <a:ext cx="3014843" cy="1948116"/>
            </a:xfrm>
            <a:custGeom>
              <a:avLst/>
              <a:gdLst/>
              <a:ahLst/>
              <a:cxnLst/>
              <a:rect r="r" b="b" t="t" l="l"/>
              <a:pathLst>
                <a:path h="1948116" w="3014843">
                  <a:moveTo>
                    <a:pt x="0" y="0"/>
                  </a:moveTo>
                  <a:lnTo>
                    <a:pt x="3014843" y="0"/>
                  </a:lnTo>
                  <a:lnTo>
                    <a:pt x="3014843" y="1948116"/>
                  </a:lnTo>
                  <a:lnTo>
                    <a:pt x="0" y="194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902509" cy="10287000"/>
            <a:chOff x="0" y="0"/>
            <a:chExt cx="1291196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91196" cy="2709333"/>
            </a:xfrm>
            <a:custGeom>
              <a:avLst/>
              <a:gdLst/>
              <a:ahLst/>
              <a:cxnLst/>
              <a:rect r="r" b="b" t="t" l="l"/>
              <a:pathLst>
                <a:path h="2709333" w="1291196">
                  <a:moveTo>
                    <a:pt x="0" y="0"/>
                  </a:moveTo>
                  <a:lnTo>
                    <a:pt x="1291196" y="0"/>
                  </a:lnTo>
                  <a:lnTo>
                    <a:pt x="1291196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05446" y="2383753"/>
            <a:ext cx="4497064" cy="2142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41"/>
              </a:lnSpc>
            </a:pPr>
            <a:r>
              <a:rPr lang="en-US" sz="7340">
                <a:solidFill>
                  <a:srgbClr val="FFFFFF"/>
                </a:solidFill>
                <a:latin typeface="Oswald"/>
              </a:rPr>
              <a:t>¿QUÉ SE HA LOGRADO?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7672168"/>
            <a:ext cx="2655586" cy="1844157"/>
            <a:chOff x="0" y="0"/>
            <a:chExt cx="3540781" cy="2458876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3540781" cy="2458876"/>
              <a:chOff x="0" y="0"/>
              <a:chExt cx="812800" cy="56444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262969" y="255380"/>
              <a:ext cx="3014843" cy="1948116"/>
            </a:xfrm>
            <a:custGeom>
              <a:avLst/>
              <a:gdLst/>
              <a:ahLst/>
              <a:cxnLst/>
              <a:rect r="r" b="b" t="t" l="l"/>
              <a:pathLst>
                <a:path h="1948116" w="3014843">
                  <a:moveTo>
                    <a:pt x="0" y="0"/>
                  </a:moveTo>
                  <a:lnTo>
                    <a:pt x="3014843" y="0"/>
                  </a:lnTo>
                  <a:lnTo>
                    <a:pt x="3014843" y="1948116"/>
                  </a:lnTo>
                  <a:lnTo>
                    <a:pt x="0" y="194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5175228" y="373175"/>
            <a:ext cx="12640943" cy="9268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55592" indent="-327796" lvl="1">
              <a:lnSpc>
                <a:spcPts val="4615"/>
              </a:lnSpc>
              <a:buFont typeface="Arial"/>
              <a:buChar char="•"/>
            </a:pPr>
            <a:r>
              <a:rPr lang="en-US" sz="3036">
                <a:solidFill>
                  <a:srgbClr val="000000"/>
                </a:solidFill>
                <a:latin typeface="Montserrat"/>
              </a:rPr>
              <a:t>Tenemos interlocución permanente con diferentes entidades del estado, Ongs Nacionales, Agencias de Cooperación y el sistema OEA y ONU.</a:t>
            </a:r>
          </a:p>
          <a:p>
            <a:pPr algn="just" marL="655592" indent="-327796" lvl="1">
              <a:lnSpc>
                <a:spcPts val="4615"/>
              </a:lnSpc>
              <a:buFont typeface="Arial"/>
              <a:buChar char="•"/>
            </a:pPr>
            <a:r>
              <a:rPr lang="en-US" sz="3036">
                <a:solidFill>
                  <a:srgbClr val="000000"/>
                </a:solidFill>
                <a:latin typeface="Montserrat"/>
              </a:rPr>
              <a:t>S</a:t>
            </a:r>
            <a:r>
              <a:rPr lang="en-US" sz="3036">
                <a:solidFill>
                  <a:srgbClr val="000000"/>
                </a:solidFill>
                <a:latin typeface="Montserrat"/>
              </a:rPr>
              <a:t>eguimos participando activamente como organización oficial ante la OEA.</a:t>
            </a:r>
          </a:p>
          <a:p>
            <a:pPr algn="just" marL="655592" indent="-327796" lvl="1">
              <a:lnSpc>
                <a:spcPts val="4615"/>
              </a:lnSpc>
              <a:buFont typeface="Arial"/>
              <a:buChar char="•"/>
            </a:pPr>
            <a:r>
              <a:rPr lang="en-US" sz="3036">
                <a:solidFill>
                  <a:srgbClr val="000000"/>
                </a:solidFill>
                <a:latin typeface="Montserrat"/>
              </a:rPr>
              <a:t>P</a:t>
            </a:r>
            <a:r>
              <a:rPr lang="en-US" sz="3036">
                <a:solidFill>
                  <a:srgbClr val="000000"/>
                </a:solidFill>
                <a:latin typeface="Montserrat"/>
              </a:rPr>
              <a:t>articipamos ante la CIDH en la audiencia pública sobre anulación de registros civiles y cancelación de cédulas.</a:t>
            </a:r>
          </a:p>
          <a:p>
            <a:pPr algn="just" marL="655592" indent="-327796" lvl="1">
              <a:lnSpc>
                <a:spcPts val="4615"/>
              </a:lnSpc>
              <a:buFont typeface="Arial"/>
              <a:buChar char="•"/>
            </a:pPr>
            <a:r>
              <a:rPr lang="en-US" sz="3036">
                <a:solidFill>
                  <a:srgbClr val="000000"/>
                </a:solidFill>
                <a:latin typeface="Montserrat"/>
              </a:rPr>
              <a:t>S</a:t>
            </a:r>
            <a:r>
              <a:rPr lang="en-US" sz="3036">
                <a:solidFill>
                  <a:srgbClr val="000000"/>
                </a:solidFill>
                <a:latin typeface="Montserrat"/>
              </a:rPr>
              <a:t>omos socios director de ACNUR en Colombia</a:t>
            </a:r>
          </a:p>
          <a:p>
            <a:pPr algn="just" marL="655592" indent="-327796" lvl="1">
              <a:lnSpc>
                <a:spcPts val="4615"/>
              </a:lnSpc>
              <a:buFont typeface="Arial"/>
              <a:buChar char="•"/>
            </a:pPr>
            <a:r>
              <a:rPr lang="en-US" sz="3036">
                <a:solidFill>
                  <a:srgbClr val="000000"/>
                </a:solidFill>
                <a:latin typeface="Montserrat"/>
              </a:rPr>
              <a:t>M</a:t>
            </a:r>
            <a:r>
              <a:rPr lang="en-US" sz="3036">
                <a:solidFill>
                  <a:srgbClr val="000000"/>
                </a:solidFill>
                <a:latin typeface="Montserrat"/>
              </a:rPr>
              <a:t>odernizamos sistema de recaudo de cuotas y afiliaciones a través de Bancolombia.</a:t>
            </a:r>
          </a:p>
          <a:p>
            <a:pPr algn="just" marL="655592" indent="-327796" lvl="1">
              <a:lnSpc>
                <a:spcPts val="4615"/>
              </a:lnSpc>
              <a:buFont typeface="Arial"/>
              <a:buChar char="•"/>
            </a:pPr>
            <a:r>
              <a:rPr lang="en-US" sz="3036">
                <a:solidFill>
                  <a:srgbClr val="000000"/>
                </a:solidFill>
                <a:latin typeface="Montserrat"/>
              </a:rPr>
              <a:t>P</a:t>
            </a:r>
            <a:r>
              <a:rPr lang="en-US" sz="3036">
                <a:solidFill>
                  <a:srgbClr val="000000"/>
                </a:solidFill>
                <a:latin typeface="Montserrat"/>
              </a:rPr>
              <a:t>resentamos amicus curiae ante corte constitucional y consejo de estado.</a:t>
            </a:r>
          </a:p>
          <a:p>
            <a:pPr algn="just" marL="655592" indent="-327796" lvl="1">
              <a:lnSpc>
                <a:spcPts val="4615"/>
              </a:lnSpc>
              <a:buFont typeface="Arial"/>
              <a:buChar char="•"/>
            </a:pPr>
            <a:r>
              <a:rPr lang="en-US" sz="3036">
                <a:solidFill>
                  <a:srgbClr val="000000"/>
                </a:solidFill>
                <a:latin typeface="Montserrat"/>
              </a:rPr>
              <a:t>I</a:t>
            </a:r>
            <a:r>
              <a:rPr lang="en-US" sz="3036">
                <a:solidFill>
                  <a:srgbClr val="000000"/>
                </a:solidFill>
                <a:latin typeface="Montserrat"/>
              </a:rPr>
              <a:t>mplementamos servicio de consulta jurídica y en temas de protección permanente aún en pandemia.</a:t>
            </a:r>
          </a:p>
          <a:p>
            <a:pPr algn="just" marL="655592" indent="-327796" lvl="1">
              <a:lnSpc>
                <a:spcPts val="4615"/>
              </a:lnSpc>
              <a:buFont typeface="Arial"/>
              <a:buChar char="•"/>
            </a:pPr>
            <a:r>
              <a:rPr lang="en-US" sz="3036">
                <a:solidFill>
                  <a:srgbClr val="000000"/>
                </a:solidFill>
                <a:latin typeface="Montserrat"/>
              </a:rPr>
              <a:t>H</a:t>
            </a:r>
            <a:r>
              <a:rPr lang="en-US" sz="3036">
                <a:solidFill>
                  <a:srgbClr val="000000"/>
                </a:solidFill>
                <a:latin typeface="Montserrat"/>
              </a:rPr>
              <a:t>emos dialogado con el nuevo gobierno con el ánimo de fortalecer a las Personerías Municipales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4" y="2750840"/>
            <a:ext cx="18287990" cy="104306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25751" y="6263843"/>
            <a:ext cx="18287990" cy="104306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6074136" y="2803026"/>
            <a:ext cx="18079" cy="3512970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H="true" flipV="true">
            <a:off x="12179641" y="2803026"/>
            <a:ext cx="899" cy="3569885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27" y="258575"/>
            <a:ext cx="10652422" cy="2106503"/>
            <a:chOff x="0" y="0"/>
            <a:chExt cx="2805576" cy="5547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05576" cy="554799"/>
            </a:xfrm>
            <a:custGeom>
              <a:avLst/>
              <a:gdLst/>
              <a:ahLst/>
              <a:cxnLst/>
              <a:rect r="r" b="b" t="t" l="l"/>
              <a:pathLst>
                <a:path h="554799" w="2805576">
                  <a:moveTo>
                    <a:pt x="2602376" y="0"/>
                  </a:moveTo>
                  <a:lnTo>
                    <a:pt x="0" y="0"/>
                  </a:lnTo>
                  <a:lnTo>
                    <a:pt x="0" y="554799"/>
                  </a:lnTo>
                  <a:lnTo>
                    <a:pt x="2602376" y="554799"/>
                  </a:lnTo>
                  <a:lnTo>
                    <a:pt x="2805576" y="277400"/>
                  </a:lnTo>
                  <a:lnTo>
                    <a:pt x="2602376" y="0"/>
                  </a:lnTo>
                </a:path>
              </a:pathLst>
            </a:custGeom>
            <a:solidFill>
              <a:srgbClr val="132232"/>
            </a:solidFill>
            <a:ln>
              <a:noFill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698500" cy="473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2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29549" y="743501"/>
            <a:ext cx="13103867" cy="117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00"/>
              </a:lnSpc>
            </a:pPr>
            <a:r>
              <a:rPr lang="en-US" sz="8000">
                <a:solidFill>
                  <a:srgbClr val="FFFFFF"/>
                </a:solidFill>
                <a:latin typeface="Oswald"/>
              </a:rPr>
              <a:t>¿QUÉ DESEAMOS HACER?</a:t>
            </a:r>
          </a:p>
        </p:txBody>
      </p:sp>
      <p:sp>
        <p:nvSpPr>
          <p:cNvPr name="AutoShape 10" id="10"/>
          <p:cNvSpPr/>
          <p:nvPr/>
        </p:nvSpPr>
        <p:spPr>
          <a:xfrm flipH="true" flipV="true">
            <a:off x="9174508" y="6372931"/>
            <a:ext cx="16171" cy="4160941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028700" y="7020611"/>
            <a:ext cx="7764528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GESTIONAR PARTICIPACIÓN DE LOS PM DE LOS TERRITORIOS MÁS AFECTADOS POR EL CONFLICTO ARMADO PARA QUE PARTICIPEN EN EL NUEVO PROCESO DE PAZ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07528" y="7020612"/>
            <a:ext cx="7181364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NUEVOS CONVENIOS DE COOPERACIÓN CON NUEVOS COOPERANTES Y ESTAMOS EXPLORANDO POSIBILIDAD DE ALGÚN FONDO GUBERNAMENTAL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34514" y="3287958"/>
            <a:ext cx="5021497" cy="2720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IMPULSAR NUEVOS ESPACIOS DE ARTICULACIÓN-MIN PUBLICO Y A NIVEL INTERNACIONAL FIO- Y EL PLAN DECENAL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560694" y="3287958"/>
            <a:ext cx="5300568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SEGUIR GESTIONANDO COOPERACIÓN PARA EL POSICIONAMIENTO DE NUEVAS LÍNEAS ESTRATÉGICAS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75128" y="3287958"/>
            <a:ext cx="4941795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SACAR ADELANTE EL PROYECTO DE LEY DE FORTALECIMIENTO A PM, CONCEPTO DE MIN HACIENDA.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5245263" y="520921"/>
            <a:ext cx="2655586" cy="1844157"/>
            <a:chOff x="0" y="0"/>
            <a:chExt cx="3540781" cy="2458876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3540781" cy="2458876"/>
              <a:chOff x="0" y="0"/>
              <a:chExt cx="812800" cy="564444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20" id="20"/>
            <p:cNvSpPr/>
            <p:nvPr/>
          </p:nvSpPr>
          <p:spPr>
            <a:xfrm flipH="false" flipV="false" rot="0">
              <a:off x="262969" y="255380"/>
              <a:ext cx="3014843" cy="1948116"/>
            </a:xfrm>
            <a:custGeom>
              <a:avLst/>
              <a:gdLst/>
              <a:ahLst/>
              <a:cxnLst/>
              <a:rect r="r" b="b" t="t" l="l"/>
              <a:pathLst>
                <a:path h="1948116" w="3014843">
                  <a:moveTo>
                    <a:pt x="0" y="0"/>
                  </a:moveTo>
                  <a:lnTo>
                    <a:pt x="3014843" y="0"/>
                  </a:lnTo>
                  <a:lnTo>
                    <a:pt x="3014843" y="1948116"/>
                  </a:lnTo>
                  <a:lnTo>
                    <a:pt x="0" y="194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-10800000">
            <a:off x="11233197" y="9551238"/>
            <a:ext cx="10652422" cy="2106503"/>
            <a:chOff x="0" y="0"/>
            <a:chExt cx="2805576" cy="55479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805576" cy="554799"/>
            </a:xfrm>
            <a:custGeom>
              <a:avLst/>
              <a:gdLst/>
              <a:ahLst/>
              <a:cxnLst/>
              <a:rect r="r" b="b" t="t" l="l"/>
              <a:pathLst>
                <a:path h="554799" w="2805576">
                  <a:moveTo>
                    <a:pt x="2602376" y="0"/>
                  </a:moveTo>
                  <a:lnTo>
                    <a:pt x="0" y="0"/>
                  </a:lnTo>
                  <a:lnTo>
                    <a:pt x="0" y="554799"/>
                  </a:lnTo>
                  <a:lnTo>
                    <a:pt x="2602376" y="554799"/>
                  </a:lnTo>
                  <a:lnTo>
                    <a:pt x="2805576" y="277400"/>
                  </a:lnTo>
                  <a:lnTo>
                    <a:pt x="2602376" y="0"/>
                  </a:lnTo>
                </a:path>
              </a:pathLst>
            </a:custGeom>
            <a:solidFill>
              <a:srgbClr val="132232"/>
            </a:solidFill>
            <a:ln>
              <a:noFill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66675"/>
              <a:ext cx="698500" cy="473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24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32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940584" y="6465400"/>
            <a:ext cx="13347416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0" y="3285380"/>
            <a:ext cx="13347416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4" id="4"/>
          <p:cNvSpPr txBox="true"/>
          <p:nvPr/>
        </p:nvSpPr>
        <p:spPr>
          <a:xfrm rot="0">
            <a:off x="2654663" y="4442768"/>
            <a:ext cx="12318716" cy="117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00"/>
              </a:lnSpc>
            </a:pPr>
            <a:r>
              <a:rPr lang="en-US" sz="8000" spc="344">
                <a:solidFill>
                  <a:srgbClr val="FFFFFF"/>
                </a:solidFill>
                <a:latin typeface="Oswald"/>
              </a:rPr>
              <a:t>PROYECTO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2957" y="3854852"/>
            <a:ext cx="1728747" cy="238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616"/>
              </a:lnSpc>
            </a:pPr>
            <a:r>
              <a:rPr lang="en-US" sz="16188" spc="696">
                <a:solidFill>
                  <a:srgbClr val="FFFFFF"/>
                </a:solidFill>
                <a:latin typeface="Oswald"/>
              </a:rPr>
              <a:t>3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1952130" y="5124450"/>
            <a:ext cx="439149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4024676" y="7167697"/>
            <a:ext cx="3815151" cy="2649411"/>
            <a:chOff x="0" y="0"/>
            <a:chExt cx="5086869" cy="3532548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5086869" cy="3532548"/>
              <a:chOff x="0" y="0"/>
              <a:chExt cx="812800" cy="56444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5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377795" y="366892"/>
              <a:ext cx="4331279" cy="2798763"/>
            </a:xfrm>
            <a:custGeom>
              <a:avLst/>
              <a:gdLst/>
              <a:ahLst/>
              <a:cxnLst/>
              <a:rect r="r" b="b" t="t" l="l"/>
              <a:pathLst>
                <a:path h="2798763" w="4331279">
                  <a:moveTo>
                    <a:pt x="0" y="0"/>
                  </a:moveTo>
                  <a:lnTo>
                    <a:pt x="4331279" y="0"/>
                  </a:lnTo>
                  <a:lnTo>
                    <a:pt x="4331279" y="2798764"/>
                  </a:lnTo>
                  <a:lnTo>
                    <a:pt x="0" y="2798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4"/>
            <a:ext cx="6207010" cy="10287000"/>
            <a:chOff x="0" y="0"/>
            <a:chExt cx="163476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34768" cy="2709333"/>
            </a:xfrm>
            <a:custGeom>
              <a:avLst/>
              <a:gdLst/>
              <a:ahLst/>
              <a:cxnLst/>
              <a:rect r="r" b="b" t="t" l="l"/>
              <a:pathLst>
                <a:path h="2709333" w="1634768">
                  <a:moveTo>
                    <a:pt x="0" y="0"/>
                  </a:moveTo>
                  <a:lnTo>
                    <a:pt x="1634768" y="0"/>
                  </a:lnTo>
                  <a:lnTo>
                    <a:pt x="1634768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378585" y="305811"/>
            <a:ext cx="722889" cy="72288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  <a:r>
                <a:rPr lang="en-US" sz="2499" spc="234">
                  <a:solidFill>
                    <a:srgbClr val="FFFFFF"/>
                  </a:solidFill>
                  <a:latin typeface="Glacial Indifference Bold"/>
                </a:rPr>
                <a:t>1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055509" y="3193760"/>
            <a:ext cx="5183296" cy="2507420"/>
          </a:xfrm>
          <a:custGeom>
            <a:avLst/>
            <a:gdLst/>
            <a:ahLst/>
            <a:cxnLst/>
            <a:rect r="r" b="b" t="t" l="l"/>
            <a:pathLst>
              <a:path h="2507420" w="5183296">
                <a:moveTo>
                  <a:pt x="0" y="0"/>
                </a:moveTo>
                <a:lnTo>
                  <a:pt x="5183296" y="0"/>
                </a:lnTo>
                <a:lnTo>
                  <a:pt x="5183296" y="2507419"/>
                </a:lnTo>
                <a:lnTo>
                  <a:pt x="0" y="25074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357623" y="5925783"/>
            <a:ext cx="1015391" cy="1015391"/>
          </a:xfrm>
          <a:custGeom>
            <a:avLst/>
            <a:gdLst/>
            <a:ahLst/>
            <a:cxnLst/>
            <a:rect r="r" b="b" t="t" l="l"/>
            <a:pathLst>
              <a:path h="1015391" w="1015391">
                <a:moveTo>
                  <a:pt x="0" y="0"/>
                </a:moveTo>
                <a:lnTo>
                  <a:pt x="1015391" y="0"/>
                </a:lnTo>
                <a:lnTo>
                  <a:pt x="1015391" y="1015391"/>
                </a:lnTo>
                <a:lnTo>
                  <a:pt x="0" y="10153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11114" y="7563047"/>
            <a:ext cx="1923172" cy="1177943"/>
          </a:xfrm>
          <a:custGeom>
            <a:avLst/>
            <a:gdLst/>
            <a:ahLst/>
            <a:cxnLst/>
            <a:rect r="r" b="b" t="t" l="l"/>
            <a:pathLst>
              <a:path h="1177943" w="1923172">
                <a:moveTo>
                  <a:pt x="0" y="0"/>
                </a:moveTo>
                <a:lnTo>
                  <a:pt x="1923172" y="0"/>
                </a:lnTo>
                <a:lnTo>
                  <a:pt x="1923172" y="1177943"/>
                </a:lnTo>
                <a:lnTo>
                  <a:pt x="0" y="11779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810400" y="7274549"/>
            <a:ext cx="1680297" cy="1466441"/>
          </a:xfrm>
          <a:custGeom>
            <a:avLst/>
            <a:gdLst/>
            <a:ahLst/>
            <a:cxnLst/>
            <a:rect r="r" b="b" t="t" l="l"/>
            <a:pathLst>
              <a:path h="1466441" w="1680297">
                <a:moveTo>
                  <a:pt x="0" y="0"/>
                </a:moveTo>
                <a:lnTo>
                  <a:pt x="1680297" y="0"/>
                </a:lnTo>
                <a:lnTo>
                  <a:pt x="1680297" y="1466441"/>
                </a:lnTo>
                <a:lnTo>
                  <a:pt x="0" y="14664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62652" y="6015966"/>
            <a:ext cx="5518345" cy="3678897"/>
          </a:xfrm>
          <a:custGeom>
            <a:avLst/>
            <a:gdLst/>
            <a:ahLst/>
            <a:cxnLst/>
            <a:rect r="r" b="b" t="t" l="l"/>
            <a:pathLst>
              <a:path h="3678897" w="5518345">
                <a:moveTo>
                  <a:pt x="0" y="0"/>
                </a:moveTo>
                <a:lnTo>
                  <a:pt x="5518345" y="0"/>
                </a:lnTo>
                <a:lnTo>
                  <a:pt x="5518345" y="3678897"/>
                </a:lnTo>
                <a:lnTo>
                  <a:pt x="0" y="36788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93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92934" y="684905"/>
            <a:ext cx="5857780" cy="4458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86"/>
              </a:lnSpc>
            </a:pPr>
            <a:r>
              <a:rPr lang="en-US" sz="7640">
                <a:solidFill>
                  <a:srgbClr val="FFFFFF"/>
                </a:solidFill>
                <a:latin typeface="Oswald"/>
              </a:rPr>
              <a:t>CONECTANDO CAMINOS </a:t>
            </a:r>
          </a:p>
          <a:p>
            <a:pPr algn="ctr">
              <a:lnSpc>
                <a:spcPts val="8786"/>
              </a:lnSpc>
            </a:pPr>
            <a:r>
              <a:rPr lang="en-US" sz="7640">
                <a:solidFill>
                  <a:srgbClr val="FFFFFF"/>
                </a:solidFill>
                <a:latin typeface="Oswald"/>
              </a:rPr>
              <a:t>POR LOS</a:t>
            </a:r>
          </a:p>
          <a:p>
            <a:pPr algn="ctr">
              <a:lnSpc>
                <a:spcPts val="8786"/>
              </a:lnSpc>
            </a:pPr>
            <a:r>
              <a:rPr lang="en-US" sz="7640">
                <a:solidFill>
                  <a:srgbClr val="FFFFFF"/>
                </a:solidFill>
                <a:latin typeface="Oswald"/>
              </a:rPr>
              <a:t>DERECHOS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73014" y="402007"/>
            <a:ext cx="9021238" cy="473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47"/>
              </a:lnSpc>
            </a:pPr>
            <a:r>
              <a:rPr lang="en-US" sz="2791" spc="262">
                <a:solidFill>
                  <a:srgbClr val="000000"/>
                </a:solidFill>
                <a:latin typeface="Montserrat"/>
              </a:rPr>
              <a:t>OBJETIVO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40029" y="1000125"/>
            <a:ext cx="9687141" cy="1930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2"/>
              </a:lnSpc>
            </a:pPr>
            <a:r>
              <a:rPr lang="en-US" sz="2933" spc="58">
                <a:solidFill>
                  <a:srgbClr val="000000"/>
                </a:solidFill>
                <a:latin typeface="Montserrat Bold"/>
              </a:rPr>
              <a:t>“Fomentar Entornos Seguros para la Defensa y </a:t>
            </a:r>
            <a:r>
              <a:rPr lang="en-US" sz="2933" spc="58">
                <a:solidFill>
                  <a:srgbClr val="000000"/>
                </a:solidFill>
                <a:latin typeface="Montserrat Bold"/>
              </a:rPr>
              <a:t>Promoción de Derechos Humanos de Población Migrante desde las Personerías Municipales y distritales.”.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91104" y="5958816"/>
            <a:ext cx="8625483" cy="89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 Bold"/>
              </a:rPr>
              <a:t>UBICACIÓN GEOGRÁFICA:</a:t>
            </a:r>
          </a:p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CARTAGENA, MEDELLÍN , SOLEDAD Y CÚCUTA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899068" y="8802687"/>
            <a:ext cx="3190726" cy="89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 Bold"/>
              </a:rPr>
              <a:t>BENEFICIARIOS</a:t>
            </a:r>
          </a:p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7.800 PERSONAS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510580" y="8802687"/>
            <a:ext cx="4571554" cy="89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 Bold"/>
              </a:rPr>
              <a:t>TIEMPO DE</a:t>
            </a:r>
            <a:r>
              <a:rPr lang="en-US" sz="2499" spc="234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spc="234">
                <a:solidFill>
                  <a:srgbClr val="000000"/>
                </a:solidFill>
                <a:latin typeface="Montserrat Bold"/>
              </a:rPr>
              <a:t>EJECUCIÓN</a:t>
            </a:r>
            <a:r>
              <a:rPr lang="en-US" sz="2499" spc="234">
                <a:solidFill>
                  <a:srgbClr val="000000"/>
                </a:solidFill>
                <a:latin typeface="Montserrat"/>
              </a:rPr>
              <a:t>:</a:t>
            </a:r>
          </a:p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28 MESES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2860170"/>
            <a:chOff x="0" y="0"/>
            <a:chExt cx="4816593" cy="7532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53296"/>
            </a:xfrm>
            <a:custGeom>
              <a:avLst/>
              <a:gdLst/>
              <a:ahLst/>
              <a:cxnLst/>
              <a:rect r="r" b="b" t="t" l="l"/>
              <a:pathLst>
                <a:path h="75329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53296"/>
                  </a:lnTo>
                  <a:lnTo>
                    <a:pt x="0" y="753296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rot="-5389766">
            <a:off x="1043978" y="6778379"/>
            <a:ext cx="7007747" cy="0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V="true">
            <a:off x="9144000" y="2860170"/>
            <a:ext cx="0" cy="7426816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-5405561">
            <a:off x="10167121" y="6778380"/>
            <a:ext cx="7007740" cy="0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185446" y="3998286"/>
            <a:ext cx="2061338" cy="1996921"/>
          </a:xfrm>
          <a:custGeom>
            <a:avLst/>
            <a:gdLst/>
            <a:ahLst/>
            <a:cxnLst/>
            <a:rect r="r" b="b" t="t" l="l"/>
            <a:pathLst>
              <a:path h="1996921" w="2061338">
                <a:moveTo>
                  <a:pt x="0" y="0"/>
                </a:moveTo>
                <a:lnTo>
                  <a:pt x="2061338" y="0"/>
                </a:lnTo>
                <a:lnTo>
                  <a:pt x="2061338" y="1996921"/>
                </a:lnTo>
                <a:lnTo>
                  <a:pt x="0" y="199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80419" y="3693661"/>
            <a:ext cx="2901606" cy="2606170"/>
          </a:xfrm>
          <a:custGeom>
            <a:avLst/>
            <a:gdLst/>
            <a:ahLst/>
            <a:cxnLst/>
            <a:rect r="r" b="b" t="t" l="l"/>
            <a:pathLst>
              <a:path h="2606170" w="2901606">
                <a:moveTo>
                  <a:pt x="0" y="0"/>
                </a:moveTo>
                <a:lnTo>
                  <a:pt x="2901607" y="0"/>
                </a:lnTo>
                <a:lnTo>
                  <a:pt x="2901607" y="2606170"/>
                </a:lnTo>
                <a:lnTo>
                  <a:pt x="0" y="26061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444715" y="3594043"/>
            <a:ext cx="1530000" cy="2705788"/>
          </a:xfrm>
          <a:custGeom>
            <a:avLst/>
            <a:gdLst/>
            <a:ahLst/>
            <a:cxnLst/>
            <a:rect r="r" b="b" t="t" l="l"/>
            <a:pathLst>
              <a:path h="2705788" w="1530000">
                <a:moveTo>
                  <a:pt x="0" y="0"/>
                </a:moveTo>
                <a:lnTo>
                  <a:pt x="1530000" y="0"/>
                </a:lnTo>
                <a:lnTo>
                  <a:pt x="1530000" y="2705788"/>
                </a:lnTo>
                <a:lnTo>
                  <a:pt x="0" y="27057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837312"/>
            <a:ext cx="13103867" cy="1214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29"/>
              </a:lnSpc>
            </a:pPr>
            <a:r>
              <a:rPr lang="en-US" sz="8199">
                <a:solidFill>
                  <a:srgbClr val="FFFFFF"/>
                </a:solidFill>
                <a:latin typeface="Oswald"/>
              </a:rPr>
              <a:t>RESULTADOS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1327" y="7219385"/>
            <a:ext cx="3492232" cy="2281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Durante el desarrollo del proyecto se realizaron más 50 jornadas de atención masiva .</a:t>
            </a:r>
          </a:p>
          <a:p>
            <a:pPr algn="ctr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5105025" y="7219385"/>
            <a:ext cx="3492232" cy="2281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26 jornadas de capacitación en temas relacionados con migración y refugio</a:t>
            </a:r>
          </a:p>
          <a:p>
            <a:pPr algn="ctr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9691688" y="7219385"/>
            <a:ext cx="3492232" cy="2281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Atención jurídica brindada:</a:t>
            </a:r>
          </a:p>
          <a:p>
            <a:pPr algn="ctr">
              <a:lnSpc>
                <a:spcPts val="3070"/>
              </a:lnSpc>
            </a:pPr>
          </a:p>
          <a:p>
            <a:pPr algn="ctr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 Bold"/>
              </a:rPr>
              <a:t>7800 personas atendidas</a:t>
            </a:r>
          </a:p>
          <a:p>
            <a:pPr algn="ctr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4043560" y="6271256"/>
            <a:ext cx="3981349" cy="3424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Visibilización:</a:t>
            </a:r>
          </a:p>
          <a:p>
            <a:pPr algn="ctr">
              <a:lnSpc>
                <a:spcPts val="3070"/>
              </a:lnSpc>
            </a:pPr>
          </a:p>
          <a:p>
            <a:pPr algn="ctr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Caja de Herramientas Pedagógicas para el Litigio Estratégico</a:t>
            </a:r>
          </a:p>
          <a:p>
            <a:pPr algn="ctr">
              <a:lnSpc>
                <a:spcPts val="3070"/>
              </a:lnSpc>
            </a:pPr>
            <a:r>
              <a:rPr lang="en-US" sz="2343" spc="46">
                <a:solidFill>
                  <a:srgbClr val="000000"/>
                </a:solidFill>
                <a:latin typeface="Montserrat"/>
              </a:rPr>
              <a:t>Otras herramientas de visibilización en redes de </a:t>
            </a:r>
            <a:r>
              <a:rPr lang="en-US" sz="2343" spc="46">
                <a:solidFill>
                  <a:srgbClr val="000000"/>
                </a:solidFill>
                <a:latin typeface="Montserrat Bold"/>
              </a:rPr>
              <a:t>FENALPER </a:t>
            </a:r>
          </a:p>
          <a:p>
            <a:pPr algn="ctr" marL="0" indent="0" lvl="0">
              <a:lnSpc>
                <a:spcPts val="3070"/>
              </a:lnSpc>
              <a:spcBef>
                <a:spcPct val="0"/>
              </a:spcBef>
            </a:pPr>
          </a:p>
        </p:txBody>
      </p:sp>
      <p:grpSp>
        <p:nvGrpSpPr>
          <p:cNvPr name="Group 16" id="16"/>
          <p:cNvGrpSpPr/>
          <p:nvPr/>
        </p:nvGrpSpPr>
        <p:grpSpPr>
          <a:xfrm rot="0">
            <a:off x="14809169" y="3594043"/>
            <a:ext cx="2450131" cy="2287810"/>
            <a:chOff x="0" y="0"/>
            <a:chExt cx="3266842" cy="305041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266842" cy="3050413"/>
            </a:xfrm>
            <a:custGeom>
              <a:avLst/>
              <a:gdLst/>
              <a:ahLst/>
              <a:cxnLst/>
              <a:rect r="r" b="b" t="t" l="l"/>
              <a:pathLst>
                <a:path h="3050413" w="3266842">
                  <a:moveTo>
                    <a:pt x="0" y="0"/>
                  </a:moveTo>
                  <a:lnTo>
                    <a:pt x="3266842" y="0"/>
                  </a:lnTo>
                  <a:lnTo>
                    <a:pt x="3266842" y="3050413"/>
                  </a:lnTo>
                  <a:lnTo>
                    <a:pt x="0" y="3050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879077" y="1803859"/>
              <a:ext cx="849885" cy="849885"/>
            </a:xfrm>
            <a:custGeom>
              <a:avLst/>
              <a:gdLst/>
              <a:ahLst/>
              <a:cxnLst/>
              <a:rect r="r" b="b" t="t" l="l"/>
              <a:pathLst>
                <a:path h="849885" w="849885">
                  <a:moveTo>
                    <a:pt x="0" y="0"/>
                  </a:moveTo>
                  <a:lnTo>
                    <a:pt x="849885" y="0"/>
                  </a:lnTo>
                  <a:lnTo>
                    <a:pt x="849885" y="849885"/>
                  </a:lnTo>
                  <a:lnTo>
                    <a:pt x="0" y="849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75937" y="1803859"/>
              <a:ext cx="849885" cy="849885"/>
            </a:xfrm>
            <a:custGeom>
              <a:avLst/>
              <a:gdLst/>
              <a:ahLst/>
              <a:cxnLst/>
              <a:rect r="r" b="b" t="t" l="l"/>
              <a:pathLst>
                <a:path h="849885" w="849885">
                  <a:moveTo>
                    <a:pt x="0" y="0"/>
                  </a:moveTo>
                  <a:lnTo>
                    <a:pt x="849885" y="0"/>
                  </a:lnTo>
                  <a:lnTo>
                    <a:pt x="849885" y="849885"/>
                  </a:lnTo>
                  <a:lnTo>
                    <a:pt x="0" y="849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5369323" y="581792"/>
            <a:ext cx="2655586" cy="1844157"/>
            <a:chOff x="0" y="0"/>
            <a:chExt cx="3540781" cy="2458876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3540781" cy="2458876"/>
              <a:chOff x="0" y="0"/>
              <a:chExt cx="812800" cy="564444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262969" y="255380"/>
              <a:ext cx="3014843" cy="1948116"/>
            </a:xfrm>
            <a:custGeom>
              <a:avLst/>
              <a:gdLst/>
              <a:ahLst/>
              <a:cxnLst/>
              <a:rect r="r" b="b" t="t" l="l"/>
              <a:pathLst>
                <a:path h="1948116" w="3014843">
                  <a:moveTo>
                    <a:pt x="0" y="0"/>
                  </a:moveTo>
                  <a:lnTo>
                    <a:pt x="3014843" y="0"/>
                  </a:lnTo>
                  <a:lnTo>
                    <a:pt x="3014843" y="1948116"/>
                  </a:lnTo>
                  <a:lnTo>
                    <a:pt x="0" y="194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4"/>
            <a:ext cx="7064260" cy="10287000"/>
            <a:chOff x="0" y="0"/>
            <a:chExt cx="1860546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60546" cy="2709333"/>
            </a:xfrm>
            <a:custGeom>
              <a:avLst/>
              <a:gdLst/>
              <a:ahLst/>
              <a:cxnLst/>
              <a:rect r="r" b="b" t="t" l="l"/>
              <a:pathLst>
                <a:path h="2709333" w="1860546">
                  <a:moveTo>
                    <a:pt x="0" y="0"/>
                  </a:moveTo>
                  <a:lnTo>
                    <a:pt x="1860546" y="0"/>
                  </a:lnTo>
                  <a:lnTo>
                    <a:pt x="1860546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378585" y="305811"/>
            <a:ext cx="722889" cy="72288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  <a:r>
                <a:rPr lang="en-US" sz="2499" spc="234">
                  <a:solidFill>
                    <a:srgbClr val="FFFFFF"/>
                  </a:solidFill>
                  <a:latin typeface="Glacial Indifference Bold"/>
                </a:rPr>
                <a:t>1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843092" y="7500074"/>
            <a:ext cx="1015391" cy="1015391"/>
          </a:xfrm>
          <a:custGeom>
            <a:avLst/>
            <a:gdLst/>
            <a:ahLst/>
            <a:cxnLst/>
            <a:rect r="r" b="b" t="t" l="l"/>
            <a:pathLst>
              <a:path h="1015391" w="1015391">
                <a:moveTo>
                  <a:pt x="0" y="0"/>
                </a:moveTo>
                <a:lnTo>
                  <a:pt x="1015391" y="0"/>
                </a:lnTo>
                <a:lnTo>
                  <a:pt x="1015391" y="1015390"/>
                </a:lnTo>
                <a:lnTo>
                  <a:pt x="0" y="10153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810400" y="7274549"/>
            <a:ext cx="1680297" cy="1466441"/>
          </a:xfrm>
          <a:custGeom>
            <a:avLst/>
            <a:gdLst/>
            <a:ahLst/>
            <a:cxnLst/>
            <a:rect r="r" b="b" t="t" l="l"/>
            <a:pathLst>
              <a:path h="1466441" w="1680297">
                <a:moveTo>
                  <a:pt x="0" y="0"/>
                </a:moveTo>
                <a:lnTo>
                  <a:pt x="1680297" y="0"/>
                </a:lnTo>
                <a:lnTo>
                  <a:pt x="1680297" y="1466441"/>
                </a:lnTo>
                <a:lnTo>
                  <a:pt x="0" y="14664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27691" y="5162550"/>
            <a:ext cx="3008879" cy="4114800"/>
          </a:xfrm>
          <a:custGeom>
            <a:avLst/>
            <a:gdLst/>
            <a:ahLst/>
            <a:cxnLst/>
            <a:rect r="r" b="b" t="t" l="l"/>
            <a:pathLst>
              <a:path h="4114800" w="3008879">
                <a:moveTo>
                  <a:pt x="0" y="0"/>
                </a:moveTo>
                <a:lnTo>
                  <a:pt x="3008878" y="0"/>
                </a:lnTo>
                <a:lnTo>
                  <a:pt x="30088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542702" y="3042374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>
            <a:noFill/>
          </a:ln>
        </p:spPr>
      </p:sp>
      <p:sp>
        <p:nvSpPr>
          <p:cNvPr name="TextBox 12" id="12"/>
          <p:cNvSpPr txBox="true"/>
          <p:nvPr/>
        </p:nvSpPr>
        <p:spPr>
          <a:xfrm rot="0">
            <a:off x="192934" y="2102702"/>
            <a:ext cx="6442669" cy="2229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86"/>
              </a:lnSpc>
            </a:pPr>
            <a:r>
              <a:rPr lang="en-US" sz="7640">
                <a:solidFill>
                  <a:srgbClr val="FFFFFF"/>
                </a:solidFill>
                <a:latin typeface="Oswald"/>
              </a:rPr>
              <a:t>GOBERNABILIDAD RESPONSABLE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373014" y="402007"/>
            <a:ext cx="9021238" cy="473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47"/>
              </a:lnSpc>
            </a:pPr>
            <a:r>
              <a:rPr lang="en-US" sz="2791" spc="262">
                <a:solidFill>
                  <a:srgbClr val="000000"/>
                </a:solidFill>
                <a:latin typeface="Montserrat"/>
              </a:rPr>
              <a:t>OBJETIVO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40029" y="1085850"/>
            <a:ext cx="9687141" cy="1444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2"/>
              </a:lnSpc>
            </a:pPr>
            <a:r>
              <a:rPr lang="en-US" sz="2933" spc="58">
                <a:solidFill>
                  <a:srgbClr val="000000"/>
                </a:solidFill>
                <a:latin typeface="Montserrat Bold"/>
              </a:rPr>
              <a:t>Fortalecer capacidades de las personerías para mejorar la prestación de servicios a las ciudadanía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68781" y="8683840"/>
            <a:ext cx="4964013" cy="89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 Bold"/>
              </a:rPr>
              <a:t>UBICACIÓN GEOGRÁFICA:</a:t>
            </a:r>
          </a:p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NACIONAL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510580" y="8802687"/>
            <a:ext cx="4571554" cy="89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 Bold"/>
              </a:rPr>
              <a:t>TIEMPO DE</a:t>
            </a:r>
            <a:r>
              <a:rPr lang="en-US" sz="2499" spc="234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spc="234">
                <a:solidFill>
                  <a:srgbClr val="000000"/>
                </a:solidFill>
                <a:latin typeface="Montserrat Bold"/>
              </a:rPr>
              <a:t>EJECUCIÓN</a:t>
            </a:r>
            <a:r>
              <a:rPr lang="en-US" sz="2499" spc="234">
                <a:solidFill>
                  <a:srgbClr val="000000"/>
                </a:solidFill>
                <a:latin typeface="Montserrat"/>
              </a:rPr>
              <a:t>:</a:t>
            </a:r>
          </a:p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499" spc="234">
                <a:solidFill>
                  <a:srgbClr val="000000"/>
                </a:solidFill>
                <a:latin typeface="Montserrat"/>
              </a:rPr>
              <a:t>2002 - 2023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2860170"/>
            <a:chOff x="0" y="0"/>
            <a:chExt cx="4816593" cy="7532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53296"/>
            </a:xfrm>
            <a:custGeom>
              <a:avLst/>
              <a:gdLst/>
              <a:ahLst/>
              <a:cxnLst/>
              <a:rect r="r" b="b" t="t" l="l"/>
              <a:pathLst>
                <a:path h="75329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53296"/>
                  </a:lnTo>
                  <a:lnTo>
                    <a:pt x="0" y="753296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5535174" y="3255488"/>
            <a:ext cx="20861" cy="7007716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12225774" y="3255481"/>
            <a:ext cx="11336" cy="7007730"/>
          </a:xfrm>
          <a:prstGeom prst="line">
            <a:avLst/>
          </a:prstGeom>
          <a:ln cap="flat" w="9525">
            <a:solidFill>
              <a:srgbClr val="A6A6A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5369323" y="581792"/>
            <a:ext cx="2655586" cy="1844157"/>
            <a:chOff x="0" y="0"/>
            <a:chExt cx="3540781" cy="2458876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3540781" cy="2458876"/>
              <a:chOff x="0" y="0"/>
              <a:chExt cx="812800" cy="56444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262969" y="255380"/>
              <a:ext cx="3014843" cy="1948116"/>
            </a:xfrm>
            <a:custGeom>
              <a:avLst/>
              <a:gdLst/>
              <a:ahLst/>
              <a:cxnLst/>
              <a:rect r="r" b="b" t="t" l="l"/>
              <a:pathLst>
                <a:path h="1948116" w="3014843">
                  <a:moveTo>
                    <a:pt x="0" y="0"/>
                  </a:moveTo>
                  <a:lnTo>
                    <a:pt x="3014843" y="0"/>
                  </a:lnTo>
                  <a:lnTo>
                    <a:pt x="3014843" y="1948116"/>
                  </a:lnTo>
                  <a:lnTo>
                    <a:pt x="0" y="194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7190146" y="3255474"/>
            <a:ext cx="3907709" cy="3673246"/>
          </a:xfrm>
          <a:custGeom>
            <a:avLst/>
            <a:gdLst/>
            <a:ahLst/>
            <a:cxnLst/>
            <a:rect r="r" b="b" t="t" l="l"/>
            <a:pathLst>
              <a:path h="3673246" w="3907709">
                <a:moveTo>
                  <a:pt x="0" y="0"/>
                </a:moveTo>
                <a:lnTo>
                  <a:pt x="3907708" y="0"/>
                </a:lnTo>
                <a:lnTo>
                  <a:pt x="3907708" y="3673247"/>
                </a:lnTo>
                <a:lnTo>
                  <a:pt x="0" y="3673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73780" y="3440306"/>
            <a:ext cx="4508247" cy="4114800"/>
          </a:xfrm>
          <a:custGeom>
            <a:avLst/>
            <a:gdLst/>
            <a:ahLst/>
            <a:cxnLst/>
            <a:rect r="r" b="b" t="t" l="l"/>
            <a:pathLst>
              <a:path h="4114800" w="4508247">
                <a:moveTo>
                  <a:pt x="0" y="0"/>
                </a:moveTo>
                <a:lnTo>
                  <a:pt x="4508247" y="0"/>
                </a:lnTo>
                <a:lnTo>
                  <a:pt x="4508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924545" y="3715201"/>
            <a:ext cx="4659086" cy="3191474"/>
          </a:xfrm>
          <a:custGeom>
            <a:avLst/>
            <a:gdLst/>
            <a:ahLst/>
            <a:cxnLst/>
            <a:rect r="r" b="b" t="t" l="l"/>
            <a:pathLst>
              <a:path h="3191474" w="4659086">
                <a:moveTo>
                  <a:pt x="0" y="0"/>
                </a:moveTo>
                <a:lnTo>
                  <a:pt x="4659086" y="0"/>
                </a:lnTo>
                <a:lnTo>
                  <a:pt x="4659086" y="3191474"/>
                </a:lnTo>
                <a:lnTo>
                  <a:pt x="0" y="31914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837312"/>
            <a:ext cx="13103867" cy="1214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29"/>
              </a:lnSpc>
            </a:pPr>
            <a:r>
              <a:rPr lang="en-US" sz="8199">
                <a:solidFill>
                  <a:srgbClr val="FFFFFF"/>
                </a:solidFill>
                <a:latin typeface="Oswald"/>
              </a:rPr>
              <a:t>RESULTADOS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7669" y="7733132"/>
            <a:ext cx="4154067" cy="1744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</a:pPr>
            <a:r>
              <a:rPr lang="en-US" sz="2643" spc="52">
                <a:solidFill>
                  <a:srgbClr val="000000"/>
                </a:solidFill>
                <a:latin typeface="Montserrat"/>
              </a:rPr>
              <a:t>Capacitaciones a las personerías priorizadas por el programa</a:t>
            </a:r>
          </a:p>
          <a:p>
            <a:pPr algn="ctr" marL="0" indent="0" lvl="0">
              <a:lnSpc>
                <a:spcPts val="3463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6392378" y="7294982"/>
            <a:ext cx="5503243" cy="2182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63"/>
              </a:lnSpc>
              <a:spcBef>
                <a:spcPct val="0"/>
              </a:spcBef>
            </a:pPr>
            <a:r>
              <a:rPr lang="en-US" sz="2643" spc="52">
                <a:solidFill>
                  <a:srgbClr val="000000"/>
                </a:solidFill>
                <a:latin typeface="Montserrat"/>
              </a:rPr>
              <a:t>Asistencia y orientación legal por medio de profesional del derecho y banco de minutas en diferentes áreas misionales de las PM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155015" y="7733132"/>
            <a:ext cx="4428617" cy="1306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63"/>
              </a:lnSpc>
              <a:spcBef>
                <a:spcPct val="0"/>
              </a:spcBef>
            </a:pPr>
            <a:r>
              <a:rPr lang="en-US" sz="2643" spc="52">
                <a:solidFill>
                  <a:srgbClr val="000000"/>
                </a:solidFill>
                <a:latin typeface="Montserrat"/>
              </a:rPr>
              <a:t>Formulación de políticas para el fortalecimiento de FENALPER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4"/>
            <a:ext cx="6442669" cy="10287000"/>
            <a:chOff x="0" y="0"/>
            <a:chExt cx="1696835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968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696835">
                  <a:moveTo>
                    <a:pt x="0" y="0"/>
                  </a:moveTo>
                  <a:lnTo>
                    <a:pt x="1696835" y="0"/>
                  </a:lnTo>
                  <a:lnTo>
                    <a:pt x="1696835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645668" y="577599"/>
            <a:ext cx="6677477" cy="9131802"/>
          </a:xfrm>
          <a:custGeom>
            <a:avLst/>
            <a:gdLst/>
            <a:ahLst/>
            <a:cxnLst/>
            <a:rect r="r" b="b" t="t" l="l"/>
            <a:pathLst>
              <a:path h="9131802" w="6677477">
                <a:moveTo>
                  <a:pt x="0" y="0"/>
                </a:moveTo>
                <a:lnTo>
                  <a:pt x="6677477" y="0"/>
                </a:lnTo>
                <a:lnTo>
                  <a:pt x="6677477" y="9131802"/>
                </a:lnTo>
                <a:lnTo>
                  <a:pt x="0" y="91318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2380800"/>
            <a:ext cx="6442669" cy="5573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86"/>
              </a:lnSpc>
            </a:pPr>
            <a:r>
              <a:rPr lang="en-US" sz="7640">
                <a:solidFill>
                  <a:srgbClr val="FFFFFF"/>
                </a:solidFill>
                <a:latin typeface="Oswald"/>
              </a:rPr>
              <a:t>UNIDAD NACIONAL DE </a:t>
            </a:r>
          </a:p>
          <a:p>
            <a:pPr algn="ctr">
              <a:lnSpc>
                <a:spcPts val="8786"/>
              </a:lnSpc>
            </a:pPr>
            <a:r>
              <a:rPr lang="en-US" sz="7640">
                <a:solidFill>
                  <a:srgbClr val="FFFFFF"/>
                </a:solidFill>
                <a:latin typeface="Oswald"/>
              </a:rPr>
              <a:t>PROTECCIÓN</a:t>
            </a:r>
          </a:p>
          <a:p>
            <a:pPr algn="ctr">
              <a:lnSpc>
                <a:spcPts val="8786"/>
              </a:lnSpc>
            </a:pPr>
          </a:p>
          <a:p>
            <a:pPr algn="ctr">
              <a:lnSpc>
                <a:spcPts val="8786"/>
              </a:lnSpc>
            </a:pPr>
            <a:r>
              <a:rPr lang="en-US" sz="7640">
                <a:solidFill>
                  <a:srgbClr val="FFFFFF"/>
                </a:solidFill>
                <a:latin typeface="Oswald"/>
              </a:rPr>
              <a:t>CERRE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984407" y="520445"/>
            <a:ext cx="6303593" cy="187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00" spc="244">
                <a:solidFill>
                  <a:srgbClr val="000000"/>
                </a:solidFill>
                <a:latin typeface="Montserrat Bold"/>
              </a:rPr>
              <a:t>RESPUESTAS A REQUERIMIENTOS DE </a:t>
            </a:r>
          </a:p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00" spc="244">
                <a:solidFill>
                  <a:srgbClr val="000000"/>
                </a:solidFill>
                <a:latin typeface="Montserrat Bold"/>
              </a:rPr>
              <a:t>INFORMACIÓN POR PARTE DE LA UNP.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99036" y="7512083"/>
            <a:ext cx="7327355" cy="1924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6"/>
              </a:lnSpc>
              <a:spcBef>
                <a:spcPct val="0"/>
              </a:spcBef>
            </a:pPr>
            <a:r>
              <a:rPr lang="en-US" sz="2686" spc="252">
                <a:solidFill>
                  <a:srgbClr val="000000"/>
                </a:solidFill>
                <a:latin typeface="Montserrat Bold"/>
              </a:rPr>
              <a:t>SE HAN PRESENTADO 44 OFICIOS ANTE LA UNP SOLICITANDO REVISIÓN DE CASOS O AJUSTES DE ESQUEMAS DE PROTECCIÓN.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947832" y="4351942"/>
            <a:ext cx="5800329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00" spc="244">
                <a:solidFill>
                  <a:srgbClr val="000000"/>
                </a:solidFill>
                <a:latin typeface="Montserrat Bold"/>
              </a:rPr>
              <a:t>SOLICITUDES/ OFICIOS PRESENTADOS ANTE UNP.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3279284"/>
            <a:chOff x="0" y="0"/>
            <a:chExt cx="4816593" cy="863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63680"/>
            </a:xfrm>
            <a:custGeom>
              <a:avLst/>
              <a:gdLst/>
              <a:ahLst/>
              <a:cxnLst/>
              <a:rect r="r" b="b" t="t" l="l"/>
              <a:pathLst>
                <a:path h="86368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63680"/>
                  </a:lnTo>
                  <a:lnTo>
                    <a:pt x="0" y="863680"/>
                  </a:lnTo>
                  <a:lnTo>
                    <a:pt x="0" y="0"/>
                  </a:lnTo>
                </a:path>
              </a:pathLst>
            </a:custGeom>
            <a:solidFill>
              <a:srgbClr val="1322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225282" y="490292"/>
            <a:ext cx="15787476" cy="233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200"/>
              </a:lnSpc>
            </a:pPr>
            <a:r>
              <a:rPr lang="en-US" sz="8000">
                <a:solidFill>
                  <a:srgbClr val="FFFFFF"/>
                </a:solidFill>
                <a:latin typeface="Oswald"/>
              </a:rPr>
              <a:t>PRESENTACIÓN A CONVOCATORIAS DE COOPERACIÓN INTERNACIONAL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54586" y="717564"/>
            <a:ext cx="2655586" cy="1844157"/>
            <a:chOff x="0" y="0"/>
            <a:chExt cx="3540781" cy="2458876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3540781" cy="2458876"/>
              <a:chOff x="0" y="0"/>
              <a:chExt cx="812800" cy="56444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564444"/>
              </a:xfrm>
              <a:custGeom>
                <a:avLst/>
                <a:gdLst/>
                <a:ahLst/>
                <a:cxnLst/>
                <a:rect r="r" b="b" t="t" l="l"/>
                <a:pathLst>
                  <a:path h="564444" w="812800">
                    <a:moveTo>
                      <a:pt x="609600" y="0"/>
                    </a:moveTo>
                    <a:cubicBezTo>
                      <a:pt x="721824" y="0"/>
                      <a:pt x="812800" y="126355"/>
                      <a:pt x="812800" y="282222"/>
                    </a:cubicBezTo>
                    <a:cubicBezTo>
                      <a:pt x="812800" y="438089"/>
                      <a:pt x="721824" y="564444"/>
                      <a:pt x="609600" y="564444"/>
                    </a:cubicBezTo>
                    <a:lnTo>
                      <a:pt x="203200" y="564444"/>
                    </a:lnTo>
                    <a:cubicBezTo>
                      <a:pt x="90976" y="564444"/>
                      <a:pt x="0" y="438089"/>
                      <a:pt x="0" y="282222"/>
                    </a:cubicBezTo>
                    <a:cubicBezTo>
                      <a:pt x="0" y="126355"/>
                      <a:pt x="90976" y="0"/>
                      <a:pt x="203200" y="0"/>
                    </a:cubicBezTo>
                    <a:lnTo>
                      <a:pt x="609600" y="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66675"/>
                <a:ext cx="812800" cy="473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262969" y="255380"/>
              <a:ext cx="3014843" cy="1948116"/>
            </a:xfrm>
            <a:custGeom>
              <a:avLst/>
              <a:gdLst/>
              <a:ahLst/>
              <a:cxnLst/>
              <a:rect r="r" b="b" t="t" l="l"/>
              <a:pathLst>
                <a:path h="1948116" w="3014843">
                  <a:moveTo>
                    <a:pt x="0" y="0"/>
                  </a:moveTo>
                  <a:lnTo>
                    <a:pt x="3014843" y="0"/>
                  </a:lnTo>
                  <a:lnTo>
                    <a:pt x="3014843" y="1948116"/>
                  </a:lnTo>
                  <a:lnTo>
                    <a:pt x="0" y="194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19529" y="3813975"/>
            <a:ext cx="12293753" cy="5964030"/>
          </a:xfrm>
          <a:custGeom>
            <a:avLst/>
            <a:gdLst/>
            <a:ahLst/>
            <a:cxnLst/>
            <a:rect r="r" b="b" t="t" l="l"/>
            <a:pathLst>
              <a:path h="5964030" w="12293753">
                <a:moveTo>
                  <a:pt x="0" y="0"/>
                </a:moveTo>
                <a:lnTo>
                  <a:pt x="12293753" y="0"/>
                </a:lnTo>
                <a:lnTo>
                  <a:pt x="12293753" y="5964030"/>
                </a:lnTo>
                <a:lnTo>
                  <a:pt x="0" y="59640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397" b="-1182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7236" y="3868023"/>
            <a:ext cx="5025522" cy="579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8"/>
              </a:lnSpc>
            </a:pPr>
            <a:r>
              <a:rPr lang="en-US" sz="2461" spc="231">
                <a:solidFill>
                  <a:srgbClr val="000000"/>
                </a:solidFill>
                <a:latin typeface="Montserrat"/>
              </a:rPr>
              <a:t>24 PROYECTOS FORMULADOS, DE LOS CUALES 17 APUNTAN A MEJORAR LAS CAPACIDADES INSTITUCIONALES DE LAS PERSONERÍAS MUNICIPALES Y EL RESTANTE AL EMPODERAMIENTO DE MUJERES EN CONTEXTOS DE CONSTRUCCIÓN DE PAZ.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32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5400000">
            <a:off x="-415042" y="-6498590"/>
            <a:ext cx="6274575" cy="12450233"/>
            <a:chOff x="0" y="0"/>
            <a:chExt cx="3165983" cy="6282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318" y="4318"/>
              <a:ext cx="3157347" cy="6273419"/>
            </a:xfrm>
            <a:custGeom>
              <a:avLst/>
              <a:gdLst/>
              <a:ahLst/>
              <a:cxnLst/>
              <a:rect r="r" b="b" t="t" l="l"/>
              <a:pathLst>
                <a:path h="6273419" w="3157347">
                  <a:moveTo>
                    <a:pt x="3049651" y="6273419"/>
                  </a:moveTo>
                  <a:lnTo>
                    <a:pt x="107696" y="6273419"/>
                  </a:lnTo>
                  <a:cubicBezTo>
                    <a:pt x="48260" y="6273419"/>
                    <a:pt x="0" y="6225286"/>
                    <a:pt x="0" y="6165723"/>
                  </a:cubicBezTo>
                  <a:lnTo>
                    <a:pt x="0" y="1578737"/>
                  </a:lnTo>
                  <a:cubicBezTo>
                    <a:pt x="0" y="706882"/>
                    <a:pt x="706882" y="0"/>
                    <a:pt x="1578737" y="0"/>
                  </a:cubicBezTo>
                  <a:lnTo>
                    <a:pt x="1578737" y="0"/>
                  </a:lnTo>
                  <a:cubicBezTo>
                    <a:pt x="2450592" y="0"/>
                    <a:pt x="3157347" y="706755"/>
                    <a:pt x="3157347" y="1578610"/>
                  </a:cubicBezTo>
                  <a:lnTo>
                    <a:pt x="3157347" y="6165723"/>
                  </a:lnTo>
                  <a:cubicBezTo>
                    <a:pt x="3157347" y="6225286"/>
                    <a:pt x="3109087" y="6273419"/>
                    <a:pt x="3049651" y="6273419"/>
                  </a:cubicBezTo>
                  <a:close/>
                </a:path>
              </a:pathLst>
            </a:custGeom>
            <a:solidFill>
              <a:srgbClr val="384F7E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166110" cy="6282055"/>
            </a:xfrm>
            <a:custGeom>
              <a:avLst/>
              <a:gdLst/>
              <a:ahLst/>
              <a:cxnLst/>
              <a:rect r="r" b="b" t="t" l="l"/>
              <a:pathLst>
                <a:path h="6282055" w="3166110">
                  <a:moveTo>
                    <a:pt x="3053969" y="6282055"/>
                  </a:moveTo>
                  <a:lnTo>
                    <a:pt x="112014" y="6282055"/>
                  </a:lnTo>
                  <a:cubicBezTo>
                    <a:pt x="50292" y="6282055"/>
                    <a:pt x="0" y="6231763"/>
                    <a:pt x="0" y="6170041"/>
                  </a:cubicBezTo>
                  <a:lnTo>
                    <a:pt x="0" y="1583055"/>
                  </a:lnTo>
                  <a:cubicBezTo>
                    <a:pt x="0" y="1369314"/>
                    <a:pt x="41910" y="1162050"/>
                    <a:pt x="124460" y="966851"/>
                  </a:cubicBezTo>
                  <a:cubicBezTo>
                    <a:pt x="204216" y="778383"/>
                    <a:pt x="318389" y="609092"/>
                    <a:pt x="463677" y="463677"/>
                  </a:cubicBezTo>
                  <a:cubicBezTo>
                    <a:pt x="608965" y="318262"/>
                    <a:pt x="778256" y="204089"/>
                    <a:pt x="966851" y="124460"/>
                  </a:cubicBezTo>
                  <a:cubicBezTo>
                    <a:pt x="1161923" y="41910"/>
                    <a:pt x="1369314" y="0"/>
                    <a:pt x="1583055" y="0"/>
                  </a:cubicBezTo>
                  <a:cubicBezTo>
                    <a:pt x="1796796" y="0"/>
                    <a:pt x="2004060" y="41910"/>
                    <a:pt x="2199259" y="124460"/>
                  </a:cubicBezTo>
                  <a:cubicBezTo>
                    <a:pt x="2387727" y="204216"/>
                    <a:pt x="2557018" y="318389"/>
                    <a:pt x="2702433" y="463677"/>
                  </a:cubicBezTo>
                  <a:cubicBezTo>
                    <a:pt x="2847848" y="609092"/>
                    <a:pt x="2961894" y="778383"/>
                    <a:pt x="3041650" y="966851"/>
                  </a:cubicBezTo>
                  <a:cubicBezTo>
                    <a:pt x="3124200" y="1162050"/>
                    <a:pt x="3166110" y="1369314"/>
                    <a:pt x="3166110" y="1583055"/>
                  </a:cubicBezTo>
                  <a:lnTo>
                    <a:pt x="3166110" y="6170168"/>
                  </a:lnTo>
                  <a:cubicBezTo>
                    <a:pt x="3165983" y="6231890"/>
                    <a:pt x="3115818" y="6282055"/>
                    <a:pt x="3053969" y="6282055"/>
                  </a:cubicBezTo>
                  <a:close/>
                  <a:moveTo>
                    <a:pt x="1583055" y="8763"/>
                  </a:moveTo>
                  <a:cubicBezTo>
                    <a:pt x="1370584" y="8763"/>
                    <a:pt x="1164336" y="50419"/>
                    <a:pt x="970280" y="132461"/>
                  </a:cubicBezTo>
                  <a:cubicBezTo>
                    <a:pt x="782828" y="211709"/>
                    <a:pt x="614426" y="325247"/>
                    <a:pt x="469900" y="469900"/>
                  </a:cubicBezTo>
                  <a:cubicBezTo>
                    <a:pt x="325374" y="614553"/>
                    <a:pt x="211709" y="782701"/>
                    <a:pt x="132461" y="970280"/>
                  </a:cubicBezTo>
                  <a:cubicBezTo>
                    <a:pt x="50419" y="1164336"/>
                    <a:pt x="8763" y="1370584"/>
                    <a:pt x="8763" y="1583055"/>
                  </a:cubicBezTo>
                  <a:lnTo>
                    <a:pt x="8763" y="6170168"/>
                  </a:lnTo>
                  <a:cubicBezTo>
                    <a:pt x="8763" y="6227064"/>
                    <a:pt x="55118" y="6273419"/>
                    <a:pt x="112014" y="6273419"/>
                  </a:cubicBezTo>
                  <a:lnTo>
                    <a:pt x="3053969" y="6273419"/>
                  </a:lnTo>
                  <a:cubicBezTo>
                    <a:pt x="3110865" y="6273419"/>
                    <a:pt x="3157220" y="6227064"/>
                    <a:pt x="3157220" y="6170168"/>
                  </a:cubicBezTo>
                  <a:lnTo>
                    <a:pt x="3157220" y="1583055"/>
                  </a:lnTo>
                  <a:cubicBezTo>
                    <a:pt x="3157220" y="1370584"/>
                    <a:pt x="3115564" y="1164336"/>
                    <a:pt x="3033522" y="970280"/>
                  </a:cubicBezTo>
                  <a:cubicBezTo>
                    <a:pt x="2954274" y="782828"/>
                    <a:pt x="2840736" y="614426"/>
                    <a:pt x="2696083" y="469900"/>
                  </a:cubicBezTo>
                  <a:cubicBezTo>
                    <a:pt x="2551557" y="325374"/>
                    <a:pt x="2383155" y="211836"/>
                    <a:pt x="2195703" y="132461"/>
                  </a:cubicBezTo>
                  <a:cubicBezTo>
                    <a:pt x="2001647" y="50292"/>
                    <a:pt x="1795526" y="8763"/>
                    <a:pt x="1583055" y="8763"/>
                  </a:cubicBezTo>
                  <a:close/>
                </a:path>
              </a:pathLst>
            </a:custGeom>
            <a:solidFill>
              <a:srgbClr val="132232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-5400000">
            <a:off x="11519156" y="5514549"/>
            <a:ext cx="6274575" cy="12450233"/>
            <a:chOff x="0" y="0"/>
            <a:chExt cx="3165983" cy="628205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318" y="4318"/>
              <a:ext cx="3157347" cy="6273419"/>
            </a:xfrm>
            <a:custGeom>
              <a:avLst/>
              <a:gdLst/>
              <a:ahLst/>
              <a:cxnLst/>
              <a:rect r="r" b="b" t="t" l="l"/>
              <a:pathLst>
                <a:path h="6273419" w="3157347">
                  <a:moveTo>
                    <a:pt x="3049651" y="6273419"/>
                  </a:moveTo>
                  <a:lnTo>
                    <a:pt x="107696" y="6273419"/>
                  </a:lnTo>
                  <a:cubicBezTo>
                    <a:pt x="48260" y="6273419"/>
                    <a:pt x="0" y="6225286"/>
                    <a:pt x="0" y="6165723"/>
                  </a:cubicBezTo>
                  <a:lnTo>
                    <a:pt x="0" y="1578737"/>
                  </a:lnTo>
                  <a:cubicBezTo>
                    <a:pt x="0" y="706882"/>
                    <a:pt x="706882" y="0"/>
                    <a:pt x="1578737" y="0"/>
                  </a:cubicBezTo>
                  <a:lnTo>
                    <a:pt x="1578737" y="0"/>
                  </a:lnTo>
                  <a:cubicBezTo>
                    <a:pt x="2450592" y="0"/>
                    <a:pt x="3157347" y="706755"/>
                    <a:pt x="3157347" y="1578610"/>
                  </a:cubicBezTo>
                  <a:lnTo>
                    <a:pt x="3157347" y="6165723"/>
                  </a:lnTo>
                  <a:cubicBezTo>
                    <a:pt x="3157347" y="6225286"/>
                    <a:pt x="3109087" y="6273419"/>
                    <a:pt x="3049651" y="6273419"/>
                  </a:cubicBezTo>
                  <a:close/>
                </a:path>
              </a:pathLst>
            </a:custGeom>
            <a:solidFill>
              <a:srgbClr val="384F7E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66110" cy="6282055"/>
            </a:xfrm>
            <a:custGeom>
              <a:avLst/>
              <a:gdLst/>
              <a:ahLst/>
              <a:cxnLst/>
              <a:rect r="r" b="b" t="t" l="l"/>
              <a:pathLst>
                <a:path h="6282055" w="3166110">
                  <a:moveTo>
                    <a:pt x="3053969" y="6282055"/>
                  </a:moveTo>
                  <a:lnTo>
                    <a:pt x="112014" y="6282055"/>
                  </a:lnTo>
                  <a:cubicBezTo>
                    <a:pt x="50292" y="6282055"/>
                    <a:pt x="0" y="6231763"/>
                    <a:pt x="0" y="6170041"/>
                  </a:cubicBezTo>
                  <a:lnTo>
                    <a:pt x="0" y="1583055"/>
                  </a:lnTo>
                  <a:cubicBezTo>
                    <a:pt x="0" y="1369314"/>
                    <a:pt x="41910" y="1162050"/>
                    <a:pt x="124460" y="966851"/>
                  </a:cubicBezTo>
                  <a:cubicBezTo>
                    <a:pt x="204216" y="778383"/>
                    <a:pt x="318389" y="609092"/>
                    <a:pt x="463677" y="463677"/>
                  </a:cubicBezTo>
                  <a:cubicBezTo>
                    <a:pt x="608965" y="318262"/>
                    <a:pt x="778256" y="204089"/>
                    <a:pt x="966851" y="124460"/>
                  </a:cubicBezTo>
                  <a:cubicBezTo>
                    <a:pt x="1161923" y="41910"/>
                    <a:pt x="1369314" y="0"/>
                    <a:pt x="1583055" y="0"/>
                  </a:cubicBezTo>
                  <a:cubicBezTo>
                    <a:pt x="1796796" y="0"/>
                    <a:pt x="2004060" y="41910"/>
                    <a:pt x="2199259" y="124460"/>
                  </a:cubicBezTo>
                  <a:cubicBezTo>
                    <a:pt x="2387727" y="204216"/>
                    <a:pt x="2557018" y="318389"/>
                    <a:pt x="2702433" y="463677"/>
                  </a:cubicBezTo>
                  <a:cubicBezTo>
                    <a:pt x="2847848" y="609092"/>
                    <a:pt x="2961894" y="778383"/>
                    <a:pt x="3041650" y="966851"/>
                  </a:cubicBezTo>
                  <a:cubicBezTo>
                    <a:pt x="3124200" y="1162050"/>
                    <a:pt x="3166110" y="1369314"/>
                    <a:pt x="3166110" y="1583055"/>
                  </a:cubicBezTo>
                  <a:lnTo>
                    <a:pt x="3166110" y="6170168"/>
                  </a:lnTo>
                  <a:cubicBezTo>
                    <a:pt x="3165983" y="6231890"/>
                    <a:pt x="3115818" y="6282055"/>
                    <a:pt x="3053969" y="6282055"/>
                  </a:cubicBezTo>
                  <a:close/>
                  <a:moveTo>
                    <a:pt x="1583055" y="8763"/>
                  </a:moveTo>
                  <a:cubicBezTo>
                    <a:pt x="1370584" y="8763"/>
                    <a:pt x="1164336" y="50419"/>
                    <a:pt x="970280" y="132461"/>
                  </a:cubicBezTo>
                  <a:cubicBezTo>
                    <a:pt x="782828" y="211709"/>
                    <a:pt x="614426" y="325247"/>
                    <a:pt x="469900" y="469900"/>
                  </a:cubicBezTo>
                  <a:cubicBezTo>
                    <a:pt x="325374" y="614553"/>
                    <a:pt x="211709" y="782701"/>
                    <a:pt x="132461" y="970280"/>
                  </a:cubicBezTo>
                  <a:cubicBezTo>
                    <a:pt x="50419" y="1164336"/>
                    <a:pt x="8763" y="1370584"/>
                    <a:pt x="8763" y="1583055"/>
                  </a:cubicBezTo>
                  <a:lnTo>
                    <a:pt x="8763" y="6170168"/>
                  </a:lnTo>
                  <a:cubicBezTo>
                    <a:pt x="8763" y="6227064"/>
                    <a:pt x="55118" y="6273419"/>
                    <a:pt x="112014" y="6273419"/>
                  </a:cubicBezTo>
                  <a:lnTo>
                    <a:pt x="3053969" y="6273419"/>
                  </a:lnTo>
                  <a:cubicBezTo>
                    <a:pt x="3110865" y="6273419"/>
                    <a:pt x="3157220" y="6227064"/>
                    <a:pt x="3157220" y="6170168"/>
                  </a:cubicBezTo>
                  <a:lnTo>
                    <a:pt x="3157220" y="1583055"/>
                  </a:lnTo>
                  <a:cubicBezTo>
                    <a:pt x="3157220" y="1370584"/>
                    <a:pt x="3115564" y="1164336"/>
                    <a:pt x="3033522" y="970280"/>
                  </a:cubicBezTo>
                  <a:cubicBezTo>
                    <a:pt x="2954274" y="782828"/>
                    <a:pt x="2840736" y="614426"/>
                    <a:pt x="2696083" y="469900"/>
                  </a:cubicBezTo>
                  <a:cubicBezTo>
                    <a:pt x="2551557" y="325374"/>
                    <a:pt x="2383155" y="211836"/>
                    <a:pt x="2195703" y="132461"/>
                  </a:cubicBezTo>
                  <a:cubicBezTo>
                    <a:pt x="2001647" y="50292"/>
                    <a:pt x="1795526" y="8763"/>
                    <a:pt x="1583055" y="8763"/>
                  </a:cubicBezTo>
                  <a:close/>
                </a:path>
              </a:pathLst>
            </a:custGeom>
            <a:solidFill>
              <a:srgbClr val="384F7E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491777" y="7079466"/>
            <a:ext cx="12630150" cy="1114425"/>
            <a:chOff x="0" y="0"/>
            <a:chExt cx="3326459" cy="2935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26459" cy="293511"/>
            </a:xfrm>
            <a:custGeom>
              <a:avLst/>
              <a:gdLst/>
              <a:ahLst/>
              <a:cxnLst/>
              <a:rect r="r" b="b" t="t" l="l"/>
              <a:pathLst>
                <a:path h="293511" w="3326459">
                  <a:moveTo>
                    <a:pt x="3123259" y="0"/>
                  </a:moveTo>
                  <a:cubicBezTo>
                    <a:pt x="3235484" y="0"/>
                    <a:pt x="3326459" y="65705"/>
                    <a:pt x="3326459" y="146756"/>
                  </a:cubicBezTo>
                  <a:cubicBezTo>
                    <a:pt x="3326459" y="227806"/>
                    <a:pt x="3235484" y="293511"/>
                    <a:pt x="3123259" y="293511"/>
                  </a:cubicBezTo>
                  <a:lnTo>
                    <a:pt x="203200" y="293511"/>
                  </a:lnTo>
                  <a:cubicBezTo>
                    <a:pt x="90976" y="293511"/>
                    <a:pt x="0" y="227806"/>
                    <a:pt x="0" y="146756"/>
                  </a:cubicBezTo>
                  <a:cubicBezTo>
                    <a:pt x="0" y="65705"/>
                    <a:pt x="90976" y="0"/>
                    <a:pt x="203200" y="0"/>
                  </a:cubicBezTo>
                  <a:lnTo>
                    <a:pt x="3123259" y="0"/>
                  </a:lnTo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812800" cy="473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-428625" y="3063839"/>
            <a:ext cx="6492240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12" id="12"/>
          <p:cNvSpPr/>
          <p:nvPr/>
        </p:nvSpPr>
        <p:spPr>
          <a:xfrm>
            <a:off x="14148877" y="8390297"/>
            <a:ext cx="6492240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-5400000">
            <a:off x="12063765" y="5771374"/>
            <a:ext cx="6274575" cy="12450233"/>
            <a:chOff x="0" y="0"/>
            <a:chExt cx="3165983" cy="628205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318" y="4318"/>
              <a:ext cx="3157347" cy="6273419"/>
            </a:xfrm>
            <a:custGeom>
              <a:avLst/>
              <a:gdLst/>
              <a:ahLst/>
              <a:cxnLst/>
              <a:rect r="r" b="b" t="t" l="l"/>
              <a:pathLst>
                <a:path h="6273419" w="3157347">
                  <a:moveTo>
                    <a:pt x="3049651" y="6273419"/>
                  </a:moveTo>
                  <a:lnTo>
                    <a:pt x="107696" y="6273419"/>
                  </a:lnTo>
                  <a:cubicBezTo>
                    <a:pt x="48260" y="6273419"/>
                    <a:pt x="0" y="6225286"/>
                    <a:pt x="0" y="6165723"/>
                  </a:cubicBezTo>
                  <a:lnTo>
                    <a:pt x="0" y="1578737"/>
                  </a:lnTo>
                  <a:cubicBezTo>
                    <a:pt x="0" y="706882"/>
                    <a:pt x="706882" y="0"/>
                    <a:pt x="1578737" y="0"/>
                  </a:cubicBezTo>
                  <a:lnTo>
                    <a:pt x="1578737" y="0"/>
                  </a:lnTo>
                  <a:cubicBezTo>
                    <a:pt x="2450592" y="0"/>
                    <a:pt x="3157347" y="706755"/>
                    <a:pt x="3157347" y="1578610"/>
                  </a:cubicBezTo>
                  <a:lnTo>
                    <a:pt x="3157347" y="6165723"/>
                  </a:lnTo>
                  <a:cubicBezTo>
                    <a:pt x="3157347" y="6225286"/>
                    <a:pt x="3109087" y="6273419"/>
                    <a:pt x="3049651" y="627341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66110" cy="6282055"/>
            </a:xfrm>
            <a:custGeom>
              <a:avLst/>
              <a:gdLst/>
              <a:ahLst/>
              <a:cxnLst/>
              <a:rect r="r" b="b" t="t" l="l"/>
              <a:pathLst>
                <a:path h="6282055" w="3166110">
                  <a:moveTo>
                    <a:pt x="3053969" y="6282055"/>
                  </a:moveTo>
                  <a:lnTo>
                    <a:pt x="112014" y="6282055"/>
                  </a:lnTo>
                  <a:cubicBezTo>
                    <a:pt x="50292" y="6282055"/>
                    <a:pt x="0" y="6231763"/>
                    <a:pt x="0" y="6170041"/>
                  </a:cubicBezTo>
                  <a:lnTo>
                    <a:pt x="0" y="1583055"/>
                  </a:lnTo>
                  <a:cubicBezTo>
                    <a:pt x="0" y="1369314"/>
                    <a:pt x="41910" y="1162050"/>
                    <a:pt x="124460" y="966851"/>
                  </a:cubicBezTo>
                  <a:cubicBezTo>
                    <a:pt x="204216" y="778383"/>
                    <a:pt x="318389" y="609092"/>
                    <a:pt x="463677" y="463677"/>
                  </a:cubicBezTo>
                  <a:cubicBezTo>
                    <a:pt x="608965" y="318262"/>
                    <a:pt x="778256" y="204089"/>
                    <a:pt x="966851" y="124460"/>
                  </a:cubicBezTo>
                  <a:cubicBezTo>
                    <a:pt x="1161923" y="41910"/>
                    <a:pt x="1369314" y="0"/>
                    <a:pt x="1583055" y="0"/>
                  </a:cubicBezTo>
                  <a:cubicBezTo>
                    <a:pt x="1796796" y="0"/>
                    <a:pt x="2004060" y="41910"/>
                    <a:pt x="2199259" y="124460"/>
                  </a:cubicBezTo>
                  <a:cubicBezTo>
                    <a:pt x="2387727" y="204216"/>
                    <a:pt x="2557018" y="318389"/>
                    <a:pt x="2702433" y="463677"/>
                  </a:cubicBezTo>
                  <a:cubicBezTo>
                    <a:pt x="2847848" y="609092"/>
                    <a:pt x="2961894" y="778383"/>
                    <a:pt x="3041650" y="966851"/>
                  </a:cubicBezTo>
                  <a:cubicBezTo>
                    <a:pt x="3124200" y="1162050"/>
                    <a:pt x="3166110" y="1369314"/>
                    <a:pt x="3166110" y="1583055"/>
                  </a:cubicBezTo>
                  <a:lnTo>
                    <a:pt x="3166110" y="6170168"/>
                  </a:lnTo>
                  <a:cubicBezTo>
                    <a:pt x="3165983" y="6231890"/>
                    <a:pt x="3115818" y="6282055"/>
                    <a:pt x="3053969" y="6282055"/>
                  </a:cubicBezTo>
                  <a:close/>
                  <a:moveTo>
                    <a:pt x="1583055" y="8763"/>
                  </a:moveTo>
                  <a:cubicBezTo>
                    <a:pt x="1370584" y="8763"/>
                    <a:pt x="1164336" y="50419"/>
                    <a:pt x="970280" y="132461"/>
                  </a:cubicBezTo>
                  <a:cubicBezTo>
                    <a:pt x="782828" y="211709"/>
                    <a:pt x="614426" y="325247"/>
                    <a:pt x="469900" y="469900"/>
                  </a:cubicBezTo>
                  <a:cubicBezTo>
                    <a:pt x="325374" y="614553"/>
                    <a:pt x="211709" y="782701"/>
                    <a:pt x="132461" y="970280"/>
                  </a:cubicBezTo>
                  <a:cubicBezTo>
                    <a:pt x="50419" y="1164336"/>
                    <a:pt x="8763" y="1370584"/>
                    <a:pt x="8763" y="1583055"/>
                  </a:cubicBezTo>
                  <a:lnTo>
                    <a:pt x="8763" y="6170168"/>
                  </a:lnTo>
                  <a:cubicBezTo>
                    <a:pt x="8763" y="6227064"/>
                    <a:pt x="55118" y="6273419"/>
                    <a:pt x="112014" y="6273419"/>
                  </a:cubicBezTo>
                  <a:lnTo>
                    <a:pt x="3053969" y="6273419"/>
                  </a:lnTo>
                  <a:cubicBezTo>
                    <a:pt x="3110865" y="6273419"/>
                    <a:pt x="3157220" y="6227064"/>
                    <a:pt x="3157220" y="6170168"/>
                  </a:cubicBezTo>
                  <a:lnTo>
                    <a:pt x="3157220" y="1583055"/>
                  </a:lnTo>
                  <a:cubicBezTo>
                    <a:pt x="3157220" y="1370584"/>
                    <a:pt x="3115564" y="1164336"/>
                    <a:pt x="3033522" y="970280"/>
                  </a:cubicBezTo>
                  <a:cubicBezTo>
                    <a:pt x="2954274" y="782828"/>
                    <a:pt x="2840736" y="614426"/>
                    <a:pt x="2696083" y="469900"/>
                  </a:cubicBezTo>
                  <a:cubicBezTo>
                    <a:pt x="2551557" y="325374"/>
                    <a:pt x="2383155" y="211836"/>
                    <a:pt x="2195703" y="132461"/>
                  </a:cubicBezTo>
                  <a:cubicBezTo>
                    <a:pt x="2001647" y="50292"/>
                    <a:pt x="1795526" y="8763"/>
                    <a:pt x="1583055" y="8763"/>
                  </a:cubicBezTo>
                  <a:close/>
                </a:path>
              </a:pathLst>
            </a:custGeom>
            <a:solidFill>
              <a:srgbClr val="384F7E"/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5400000">
            <a:off x="-804472" y="-6801093"/>
            <a:ext cx="6274575" cy="12450233"/>
            <a:chOff x="0" y="0"/>
            <a:chExt cx="3165983" cy="628205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318" y="4318"/>
              <a:ext cx="3157347" cy="6273419"/>
            </a:xfrm>
            <a:custGeom>
              <a:avLst/>
              <a:gdLst/>
              <a:ahLst/>
              <a:cxnLst/>
              <a:rect r="r" b="b" t="t" l="l"/>
              <a:pathLst>
                <a:path h="6273419" w="3157347">
                  <a:moveTo>
                    <a:pt x="3049651" y="6273419"/>
                  </a:moveTo>
                  <a:lnTo>
                    <a:pt x="107696" y="6273419"/>
                  </a:lnTo>
                  <a:cubicBezTo>
                    <a:pt x="48260" y="6273419"/>
                    <a:pt x="0" y="6225286"/>
                    <a:pt x="0" y="6165723"/>
                  </a:cubicBezTo>
                  <a:lnTo>
                    <a:pt x="0" y="1578737"/>
                  </a:lnTo>
                  <a:cubicBezTo>
                    <a:pt x="0" y="706882"/>
                    <a:pt x="706882" y="0"/>
                    <a:pt x="1578737" y="0"/>
                  </a:cubicBezTo>
                  <a:lnTo>
                    <a:pt x="1578737" y="0"/>
                  </a:lnTo>
                  <a:cubicBezTo>
                    <a:pt x="2450592" y="0"/>
                    <a:pt x="3157347" y="706755"/>
                    <a:pt x="3157347" y="1578610"/>
                  </a:cubicBezTo>
                  <a:lnTo>
                    <a:pt x="3157347" y="6165723"/>
                  </a:lnTo>
                  <a:cubicBezTo>
                    <a:pt x="3157347" y="6225286"/>
                    <a:pt x="3109087" y="6273419"/>
                    <a:pt x="3049651" y="627341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66110" cy="6282055"/>
            </a:xfrm>
            <a:custGeom>
              <a:avLst/>
              <a:gdLst/>
              <a:ahLst/>
              <a:cxnLst/>
              <a:rect r="r" b="b" t="t" l="l"/>
              <a:pathLst>
                <a:path h="6282055" w="3166110">
                  <a:moveTo>
                    <a:pt x="3053969" y="6282055"/>
                  </a:moveTo>
                  <a:lnTo>
                    <a:pt x="112014" y="6282055"/>
                  </a:lnTo>
                  <a:cubicBezTo>
                    <a:pt x="50292" y="6282055"/>
                    <a:pt x="0" y="6231763"/>
                    <a:pt x="0" y="6170041"/>
                  </a:cubicBezTo>
                  <a:lnTo>
                    <a:pt x="0" y="1583055"/>
                  </a:lnTo>
                  <a:cubicBezTo>
                    <a:pt x="0" y="1369314"/>
                    <a:pt x="41910" y="1162050"/>
                    <a:pt x="124460" y="966851"/>
                  </a:cubicBezTo>
                  <a:cubicBezTo>
                    <a:pt x="204216" y="778383"/>
                    <a:pt x="318389" y="609092"/>
                    <a:pt x="463677" y="463677"/>
                  </a:cubicBezTo>
                  <a:cubicBezTo>
                    <a:pt x="608965" y="318262"/>
                    <a:pt x="778256" y="204089"/>
                    <a:pt x="966851" y="124460"/>
                  </a:cubicBezTo>
                  <a:cubicBezTo>
                    <a:pt x="1161923" y="41910"/>
                    <a:pt x="1369314" y="0"/>
                    <a:pt x="1583055" y="0"/>
                  </a:cubicBezTo>
                  <a:cubicBezTo>
                    <a:pt x="1796796" y="0"/>
                    <a:pt x="2004060" y="41910"/>
                    <a:pt x="2199259" y="124460"/>
                  </a:cubicBezTo>
                  <a:cubicBezTo>
                    <a:pt x="2387727" y="204216"/>
                    <a:pt x="2557018" y="318389"/>
                    <a:pt x="2702433" y="463677"/>
                  </a:cubicBezTo>
                  <a:cubicBezTo>
                    <a:pt x="2847848" y="609092"/>
                    <a:pt x="2961894" y="778383"/>
                    <a:pt x="3041650" y="966851"/>
                  </a:cubicBezTo>
                  <a:cubicBezTo>
                    <a:pt x="3124200" y="1162050"/>
                    <a:pt x="3166110" y="1369314"/>
                    <a:pt x="3166110" y="1583055"/>
                  </a:cubicBezTo>
                  <a:lnTo>
                    <a:pt x="3166110" y="6170168"/>
                  </a:lnTo>
                  <a:cubicBezTo>
                    <a:pt x="3165983" y="6231890"/>
                    <a:pt x="3115818" y="6282055"/>
                    <a:pt x="3053969" y="6282055"/>
                  </a:cubicBezTo>
                  <a:close/>
                  <a:moveTo>
                    <a:pt x="1583055" y="8763"/>
                  </a:moveTo>
                  <a:cubicBezTo>
                    <a:pt x="1370584" y="8763"/>
                    <a:pt x="1164336" y="50419"/>
                    <a:pt x="970280" y="132461"/>
                  </a:cubicBezTo>
                  <a:cubicBezTo>
                    <a:pt x="782828" y="211709"/>
                    <a:pt x="614426" y="325247"/>
                    <a:pt x="469900" y="469900"/>
                  </a:cubicBezTo>
                  <a:cubicBezTo>
                    <a:pt x="325374" y="614553"/>
                    <a:pt x="211709" y="782701"/>
                    <a:pt x="132461" y="970280"/>
                  </a:cubicBezTo>
                  <a:cubicBezTo>
                    <a:pt x="50419" y="1164336"/>
                    <a:pt x="8763" y="1370584"/>
                    <a:pt x="8763" y="1583055"/>
                  </a:cubicBezTo>
                  <a:lnTo>
                    <a:pt x="8763" y="6170168"/>
                  </a:lnTo>
                  <a:cubicBezTo>
                    <a:pt x="8763" y="6227064"/>
                    <a:pt x="55118" y="6273419"/>
                    <a:pt x="112014" y="6273419"/>
                  </a:cubicBezTo>
                  <a:lnTo>
                    <a:pt x="3053969" y="6273419"/>
                  </a:lnTo>
                  <a:cubicBezTo>
                    <a:pt x="3110865" y="6273419"/>
                    <a:pt x="3157220" y="6227064"/>
                    <a:pt x="3157220" y="6170168"/>
                  </a:cubicBezTo>
                  <a:lnTo>
                    <a:pt x="3157220" y="1583055"/>
                  </a:lnTo>
                  <a:cubicBezTo>
                    <a:pt x="3157220" y="1370584"/>
                    <a:pt x="3115564" y="1164336"/>
                    <a:pt x="3033522" y="970280"/>
                  </a:cubicBezTo>
                  <a:cubicBezTo>
                    <a:pt x="2954274" y="782828"/>
                    <a:pt x="2840736" y="614426"/>
                    <a:pt x="2696083" y="469900"/>
                  </a:cubicBezTo>
                  <a:cubicBezTo>
                    <a:pt x="2551557" y="325374"/>
                    <a:pt x="2383155" y="211836"/>
                    <a:pt x="2195703" y="132461"/>
                  </a:cubicBezTo>
                  <a:cubicBezTo>
                    <a:pt x="2001647" y="50292"/>
                    <a:pt x="1795526" y="8763"/>
                    <a:pt x="1583055" y="8763"/>
                  </a:cubicBezTo>
                  <a:close/>
                </a:path>
              </a:pathLst>
            </a:custGeom>
            <a:solidFill>
              <a:srgbClr val="5B696F"/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428625" y="-19050"/>
            <a:ext cx="8199515" cy="2637511"/>
          </a:xfrm>
          <a:custGeom>
            <a:avLst/>
            <a:gdLst/>
            <a:ahLst/>
            <a:cxnLst/>
            <a:rect r="r" b="b" t="t" l="l"/>
            <a:pathLst>
              <a:path h="2637511" w="8199515">
                <a:moveTo>
                  <a:pt x="0" y="0"/>
                </a:moveTo>
                <a:lnTo>
                  <a:pt x="8199515" y="0"/>
                </a:lnTo>
                <a:lnTo>
                  <a:pt x="8199515" y="2637511"/>
                </a:lnTo>
                <a:lnTo>
                  <a:pt x="0" y="2637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685230" y="9326278"/>
            <a:ext cx="566373" cy="566373"/>
          </a:xfrm>
          <a:custGeom>
            <a:avLst/>
            <a:gdLst/>
            <a:ahLst/>
            <a:cxnLst/>
            <a:rect r="r" b="b" t="t" l="l"/>
            <a:pathLst>
              <a:path h="566373" w="566373">
                <a:moveTo>
                  <a:pt x="0" y="0"/>
                </a:moveTo>
                <a:lnTo>
                  <a:pt x="566373" y="0"/>
                </a:lnTo>
                <a:lnTo>
                  <a:pt x="566373" y="566373"/>
                </a:lnTo>
                <a:lnTo>
                  <a:pt x="0" y="5663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525831" y="1518780"/>
            <a:ext cx="8099819" cy="5113011"/>
          </a:xfrm>
          <a:custGeom>
            <a:avLst/>
            <a:gdLst/>
            <a:ahLst/>
            <a:cxnLst/>
            <a:rect r="r" b="b" t="t" l="l"/>
            <a:pathLst>
              <a:path h="5113011" w="8099819">
                <a:moveTo>
                  <a:pt x="0" y="0"/>
                </a:moveTo>
                <a:lnTo>
                  <a:pt x="8099820" y="0"/>
                </a:lnTo>
                <a:lnTo>
                  <a:pt x="8099820" y="5113011"/>
                </a:lnTo>
                <a:lnTo>
                  <a:pt x="0" y="51130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0" y="3568664"/>
            <a:ext cx="9944440" cy="4362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62"/>
              </a:lnSpc>
            </a:pPr>
            <a:r>
              <a:rPr lang="en-US" sz="10055">
                <a:solidFill>
                  <a:srgbClr val="FFFFFF"/>
                </a:solidFill>
                <a:latin typeface="Oswald Bold"/>
              </a:rPr>
              <a:t>INFORME DE GESTIÓN</a:t>
            </a:r>
          </a:p>
          <a:p>
            <a:pPr algn="ctr">
              <a:lnSpc>
                <a:spcPts val="11462"/>
              </a:lnSpc>
            </a:pPr>
            <a:r>
              <a:rPr lang="en-US" sz="10055">
                <a:solidFill>
                  <a:srgbClr val="FFFFFF"/>
                </a:solidFill>
                <a:latin typeface="Oswald Bold"/>
              </a:rPr>
              <a:t>FENALPER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-1645738" y="8251041"/>
            <a:ext cx="13235916" cy="128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95"/>
              </a:lnSpc>
            </a:pPr>
            <a:r>
              <a:rPr lang="en-US" sz="8855">
                <a:solidFill>
                  <a:srgbClr val="FFFFFF"/>
                </a:solidFill>
                <a:latin typeface="Oswald Bold"/>
              </a:rPr>
              <a:t>2022 - 2023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469762" y="9259603"/>
            <a:ext cx="668744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32232"/>
                </a:solidFill>
                <a:latin typeface="Open Sans Extra Bold"/>
              </a:rPr>
              <a:t>https://fenalpercolombia.org/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DAFtlnmMLDs</dc:identifier>
  <dcterms:modified xsi:type="dcterms:W3CDTF">2011-08-01T06:04:30Z</dcterms:modified>
  <cp:revision>1</cp:revision>
  <dc:title>Presentación Propuesta de Proyecto Negocio Corporativo azul</dc:title>
</cp:coreProperties>
</file>